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517" r:id="rId6"/>
    <p:sldId id="516" r:id="rId7"/>
    <p:sldId id="518" r:id="rId8"/>
    <p:sldId id="260" r:id="rId9"/>
    <p:sldId id="261" r:id="rId10"/>
    <p:sldId id="262" r:id="rId11"/>
    <p:sldId id="523" r:id="rId12"/>
    <p:sldId id="524" r:id="rId13"/>
    <p:sldId id="266" r:id="rId14"/>
    <p:sldId id="267" r:id="rId15"/>
    <p:sldId id="268" r:id="rId16"/>
    <p:sldId id="269" r:id="rId17"/>
    <p:sldId id="525" r:id="rId18"/>
    <p:sldId id="264" r:id="rId19"/>
    <p:sldId id="526" r:id="rId20"/>
    <p:sldId id="519" r:id="rId21"/>
    <p:sldId id="527" r:id="rId22"/>
    <p:sldId id="520" r:id="rId23"/>
    <p:sldId id="528" r:id="rId24"/>
    <p:sldId id="529" r:id="rId25"/>
    <p:sldId id="530" r:id="rId26"/>
    <p:sldId id="531" r:id="rId27"/>
    <p:sldId id="532" r:id="rId28"/>
    <p:sldId id="533" r:id="rId29"/>
    <p:sldId id="534" r:id="rId30"/>
    <p:sldId id="445" r:id="rId31"/>
    <p:sldId id="521" r:id="rId32"/>
    <p:sldId id="522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21"/>
    <p:restoredTop sz="94668"/>
  </p:normalViewPr>
  <p:slideViewPr>
    <p:cSldViewPr snapToGrid="0">
      <p:cViewPr>
        <p:scale>
          <a:sx n="66" d="100"/>
          <a:sy n="66" d="100"/>
        </p:scale>
        <p:origin x="28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94777-9CBC-0F79-A0D7-06B3D4EAC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939E24-FB6B-96DC-9140-F91AD9789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E611A8-0C8C-DAB6-70A8-7E7F207A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D57B86-04EB-48B1-2384-E1570672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7F8BBF-3621-8582-7DDF-294F0E03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9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DB091-7C08-F32A-382E-E8CDAF3B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F567EC2-F503-4743-FCB8-C154C3224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65F459-E566-E624-8818-5598D50C0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BCBF6F-47CC-BAAC-DCA1-733581D7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FFCAB6-50C3-6919-F61B-585CB35B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38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A83C77-CFD6-2E39-79CF-58CB0E859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EE3AC15-0163-F0F1-2C2C-7EEC2F178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DB03E6-B45A-35E1-3EDC-F7D76B41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F69045-E008-CC42-8B69-F13F29B9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A1E92D-D227-88D4-3DFB-881A0FA7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5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5F8A1-A23A-57DA-A6D8-74ECDC71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47EA8-AA92-EBDE-6C20-51E11A824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14310B-AE33-293A-9CB9-1D0F6584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D53A48-6E08-574C-C7FF-8C9279F8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06B76E-E5CB-F962-3A2F-009DC37E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32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F1F9E-2A68-EF2E-832D-C3F493E5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393B71-E4CA-B127-F817-B37D873EA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85978B-3874-714D-D9C8-7E3BEBEB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37DBA9-C45D-F3FA-3EAF-549F6300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59C97F-A143-220F-11C4-9C247F65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47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2708-E565-52CC-E102-C55224132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12ECBD-0B32-3CD3-A3FE-F52A190F0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503D70-9F74-224B-D006-504C02D35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40533F-6509-44CE-0370-883048C7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C0ED26-18C2-FF51-C65B-1A19ED9F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DFA2B7-2EF9-EE36-BB40-F40AFA8F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5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F2A72-72D5-7B8A-A527-2F0CFAD54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15720C-1443-DC35-5DD7-FA7C757E8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E5B8B23-B2FC-84B5-95DB-A510BD5F8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8C3437-E2DD-E7FA-8D88-A8FD156B0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ACDCDE2-E937-648B-6024-94C626E53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09EEF3C-2849-F636-25F1-58B485F5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697832E-23A9-238D-0E07-FCA392E8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06EB915-5FEF-8F98-9B11-844F64EE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40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3E3DA-1CC8-C85F-95A8-8442F2FE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B01AC81-B474-9DBF-729C-8A3A5AD7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F0C88C-22FB-6EE2-1C57-73C8B4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1AAC329-30EA-D735-D049-3F98F9F6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07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0E124EE-6269-82FC-C0B7-77E0CB96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F6EF979-E25F-CEEE-1B84-C41EFD35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F4B7A6D-059A-3574-E28F-D8D43888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91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68A81-D528-EB45-C793-B58B3C81B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352B09-56FE-68E9-E996-42A7682D2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9B82DD1-3BD4-F967-4F94-D4285734B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F259D8-229B-D030-073A-BD7D39CB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0BF488-52D4-0C7B-F93D-2951FCBE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FC4D4B-B494-7CE3-2AED-CC930DC3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34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E6081-153D-ED07-27AB-8822DCBA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C610015-247E-C515-5AA0-DF6F7C1DB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890A73-BAB5-A044-5828-007DCC4F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86CFB1-30CE-7686-2626-697E35F4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1AC2A2-BD85-6FFA-1FE2-16160F02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E1BE72-0D9F-4DF9-D473-7787D161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96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A92F9FE-3374-398F-1A24-80A9193B6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5FD9CA-D5E6-9D29-66BA-D603913D1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735B56-6971-DFD7-64D8-9BB8FD6A8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8DFF15-69AB-304D-8C1B-017F9D4D9C8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A0D0A6-F399-5AAC-AA6F-25BCCBC0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27BD55-A3BB-1E79-9725-5F4276FEB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FD5505-47CC-034F-A324-D30F77D51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02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C0AD011-E03D-8C3C-F508-8862C63078D4}"/>
              </a:ext>
            </a:extLst>
          </p:cNvPr>
          <p:cNvSpPr txBox="1"/>
          <p:nvPr/>
        </p:nvSpPr>
        <p:spPr>
          <a:xfrm>
            <a:off x="1542522" y="412178"/>
            <a:ext cx="8617906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Adaptação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Climática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o Futuro da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Cidade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Ciência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, Dados e 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Clima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(SANTOS 500+)">
            <a:extLst>
              <a:ext uri="{FF2B5EF4-FFF2-40B4-BE49-F238E27FC236}">
                <a16:creationId xmlns:a16="http://schemas.microsoft.com/office/drawing/2014/main" id="{B43A677A-E739-CE7E-D40D-BCF044DC3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6345165" y="2458875"/>
            <a:ext cx="5131087" cy="35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F05FF35-966B-C748-86F1-A7652837ACFE}"/>
              </a:ext>
            </a:extLst>
          </p:cNvPr>
          <p:cNvSpPr txBox="1"/>
          <p:nvPr/>
        </p:nvSpPr>
        <p:spPr>
          <a:xfrm>
            <a:off x="252250" y="2641675"/>
            <a:ext cx="60929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12648">
              <a:spcAft>
                <a:spcPts val="600"/>
              </a:spcAft>
            </a:pP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Ronaldo Christofoletti</a:t>
            </a:r>
            <a:b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UNIFESP –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Maré de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Ciência</a:t>
            </a:r>
            <a:b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Presidente do Grupo de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Especialistas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Cultura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Oceânica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UNESCO</a:t>
            </a:r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F7DF9DA-E5D8-E728-7F58-30B76DC5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8" y="4578540"/>
            <a:ext cx="3187669" cy="6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31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99B916A6-3FC8-00B5-106A-895EF03B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36" y="381453"/>
            <a:ext cx="9359788" cy="60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27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A5FC6FE-553C-EBBB-D76B-49A39E8A465F}"/>
              </a:ext>
            </a:extLst>
          </p:cNvPr>
          <p:cNvSpPr/>
          <p:nvPr/>
        </p:nvSpPr>
        <p:spPr>
          <a:xfrm>
            <a:off x="5486400" y="0"/>
            <a:ext cx="6705600" cy="1412111"/>
          </a:xfrm>
          <a:prstGeom prst="rect">
            <a:avLst/>
          </a:prstGeom>
          <a:solidFill>
            <a:srgbClr val="207DC0"/>
          </a:solidFill>
          <a:ln>
            <a:solidFill>
              <a:srgbClr val="207D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01349D74-CF52-BBFE-70B6-644D30F6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8" name="Imagem 7" descr="Código QR&#10;&#10;Descrição gerada automaticamente">
            <a:extLst>
              <a:ext uri="{FF2B5EF4-FFF2-40B4-BE49-F238E27FC236}">
                <a16:creationId xmlns:a16="http://schemas.microsoft.com/office/drawing/2014/main" id="{A68699EA-7543-3A12-B114-F9FBD5DD8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661" y="28413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8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C904D0A3-B3FE-2742-CE79-FAAD23BD22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832"/>
          <a:stretch/>
        </p:blipFill>
        <p:spPr>
          <a:xfrm>
            <a:off x="718600" y="0"/>
            <a:ext cx="9617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4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C11C4CAA-FCEE-B230-66FD-04CBD91E4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32" y="21284"/>
            <a:ext cx="9784058" cy="68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33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44C3C2-7AB9-3EE9-8455-93BE0364E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74" y="0"/>
            <a:ext cx="4917233" cy="6858000"/>
          </a:xfrm>
          <a:prstGeom prst="rect">
            <a:avLst/>
          </a:prstGeom>
        </p:spPr>
      </p:pic>
      <p:pic>
        <p:nvPicPr>
          <p:cNvPr id="6" name="Imagem 5" descr="Linha do tempo&#10;&#10;Descrição gerada automaticamente com confiança média">
            <a:extLst>
              <a:ext uri="{FF2B5EF4-FFF2-40B4-BE49-F238E27FC236}">
                <a16:creationId xmlns:a16="http://schemas.microsoft.com/office/drawing/2014/main" id="{41DD73D5-228C-78CA-EA9E-2441B5FC7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107" y="0"/>
            <a:ext cx="4870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1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57D68E7-B9A1-ACAA-1B7A-262DFBDE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95" y="0"/>
            <a:ext cx="4837089" cy="6858000"/>
          </a:xfrm>
          <a:prstGeom prst="rect">
            <a:avLst/>
          </a:prstGeom>
        </p:spPr>
      </p:pic>
      <p:pic>
        <p:nvPicPr>
          <p:cNvPr id="5" name="Imagem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11722878-0BA5-B539-5EDC-2C7B882CE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84" y="0"/>
            <a:ext cx="485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00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AB98443B-B62B-55B8-2834-C11FAA01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1" y="0"/>
            <a:ext cx="9796524" cy="68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77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554BB-155B-42E6-7F4F-79525B30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2A77A24-F361-4A83-8810-39588CD3E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4DB07C-F8EA-33E2-24C8-17823A758CD6}"/>
              </a:ext>
            </a:extLst>
          </p:cNvPr>
          <p:cNvSpPr txBox="1"/>
          <p:nvPr/>
        </p:nvSpPr>
        <p:spPr>
          <a:xfrm>
            <a:off x="772285" y="2378687"/>
            <a:ext cx="5323715" cy="1642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A </a:t>
            </a:r>
            <a:r>
              <a:rPr lang="en-US" sz="9600" kern="1200" dirty="0" err="1">
                <a:solidFill>
                  <a:schemeClr val="tx1"/>
                </a:solidFill>
                <a:effectLst/>
                <a:ea typeface="+mj-ea"/>
                <a:cs typeface="+mj-cs"/>
              </a:rPr>
              <a:t>ciência</a:t>
            </a:r>
            <a:r>
              <a:rPr lang="en-US" sz="96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e </a:t>
            </a:r>
            <a:r>
              <a:rPr lang="en-US" sz="9600" kern="1200" dirty="0" err="1">
                <a:solidFill>
                  <a:schemeClr val="tx1"/>
                </a:solidFill>
                <a:effectLst/>
                <a:ea typeface="+mj-ea"/>
                <a:cs typeface="+mj-cs"/>
              </a:rPr>
              <a:t>os</a:t>
            </a:r>
            <a:r>
              <a:rPr lang="en-US" sz="96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 dados</a:t>
            </a:r>
            <a:endParaRPr lang="en-US" sz="9600" kern="1200" dirty="0">
              <a:solidFill>
                <a:schemeClr val="tx1"/>
              </a:solidFill>
              <a:effectLst/>
              <a:highlight>
                <a:srgbClr val="00FFFF"/>
              </a:highlight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57CB9-19A3-F486-D5E2-5BDAA0C43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28483-9D3A-2A7A-FA57-A61BB7481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D29824-30C9-C010-C1F2-4A9EB07C5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6942B-6282-DB49-625E-0814CB2D4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F896DE9B-51EB-0EBE-423F-A7E3DB376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669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O conteúdo gerado por IA pode estar incorreto.">
            <a:extLst>
              <a:ext uri="{FF2B5EF4-FFF2-40B4-BE49-F238E27FC236}">
                <a16:creationId xmlns:a16="http://schemas.microsoft.com/office/drawing/2014/main" id="{A7897664-AB1D-8034-0CC4-1E3D1933D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0" y="603147"/>
            <a:ext cx="5975890" cy="59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7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06082-EF2A-1340-C817-1D2BAE96A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O conteúdo gerado por IA pode estar incorreto.">
            <a:extLst>
              <a:ext uri="{FF2B5EF4-FFF2-40B4-BE49-F238E27FC236}">
                <a16:creationId xmlns:a16="http://schemas.microsoft.com/office/drawing/2014/main" id="{828659AD-7D68-6D08-B3EB-54B2DAC38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0" y="603147"/>
            <a:ext cx="5975890" cy="5915931"/>
          </a:xfrm>
          <a:prstGeom prst="rect">
            <a:avLst/>
          </a:prstGeom>
        </p:spPr>
      </p:pic>
      <p:pic>
        <p:nvPicPr>
          <p:cNvPr id="3" name="Imagem 2" descr="Gráfico&#10;&#10;O conteúdo gerado por IA pode estar incorreto.">
            <a:extLst>
              <a:ext uri="{FF2B5EF4-FFF2-40B4-BE49-F238E27FC236}">
                <a16:creationId xmlns:a16="http://schemas.microsoft.com/office/drawing/2014/main" id="{64A52F70-59FE-B3CB-07AD-057A5A3BC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057" y="1226580"/>
            <a:ext cx="6890958" cy="28050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313C2C-4DB8-12BA-5D84-8867554A1EC2}"/>
              </a:ext>
            </a:extLst>
          </p:cNvPr>
          <p:cNvSpPr txBox="1"/>
          <p:nvPr/>
        </p:nvSpPr>
        <p:spPr>
          <a:xfrm>
            <a:off x="6652044" y="268532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E a Baixada Santista?</a:t>
            </a:r>
          </a:p>
        </p:txBody>
      </p:sp>
    </p:spTree>
    <p:extLst>
      <p:ext uri="{BB962C8B-B14F-4D97-AF65-F5344CB8AC3E}">
        <p14:creationId xmlns:p14="http://schemas.microsoft.com/office/powerpoint/2010/main" val="429479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27544ED-4E2F-9286-41F6-B73848E4DF29}"/>
              </a:ext>
            </a:extLst>
          </p:cNvPr>
          <p:cNvSpPr txBox="1"/>
          <p:nvPr/>
        </p:nvSpPr>
        <p:spPr>
          <a:xfrm>
            <a:off x="540327" y="418098"/>
            <a:ext cx="113745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Adaptação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um mundo em transformação que garanta o </a:t>
            </a: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melhor futuro 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a cidade (e para as </a:t>
            </a: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pessoas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3203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DFA4046-C68E-D0BF-24C6-946F02581229}"/>
              </a:ext>
            </a:extLst>
          </p:cNvPr>
          <p:cNvSpPr txBox="1"/>
          <p:nvPr/>
        </p:nvSpPr>
        <p:spPr>
          <a:xfrm>
            <a:off x="957348" y="154232"/>
            <a:ext cx="1027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E a Baixada Santista: dados do INMET e CIIAGRO</a:t>
            </a:r>
          </a:p>
        </p:txBody>
      </p:sp>
      <p:pic>
        <p:nvPicPr>
          <p:cNvPr id="4" name="Imagem 3" descr="Gráfico, Calendário&#10;&#10;O conteúdo gerado por IA pode estar incorreto.">
            <a:extLst>
              <a:ext uri="{FF2B5EF4-FFF2-40B4-BE49-F238E27FC236}">
                <a16:creationId xmlns:a16="http://schemas.microsoft.com/office/drawing/2014/main" id="{48EEF5C8-2A9D-F93E-4AD2-8EB0F80F3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084" y="947520"/>
            <a:ext cx="6329831" cy="59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17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A2D48-5B8D-ECF2-296E-193C81894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FC4369E-90B2-0175-FDA3-F455A14D55C0}"/>
              </a:ext>
            </a:extLst>
          </p:cNvPr>
          <p:cNvSpPr txBox="1"/>
          <p:nvPr/>
        </p:nvSpPr>
        <p:spPr>
          <a:xfrm>
            <a:off x="957348" y="154232"/>
            <a:ext cx="1027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E a Baixada Santista: dados do INMET e CIIAGRO</a:t>
            </a:r>
          </a:p>
        </p:txBody>
      </p:sp>
      <p:pic>
        <p:nvPicPr>
          <p:cNvPr id="5" name="Imagem 4" descr="Calendário&#10;&#10;O conteúdo gerado por IA pode estar incorreto.">
            <a:extLst>
              <a:ext uri="{FF2B5EF4-FFF2-40B4-BE49-F238E27FC236}">
                <a16:creationId xmlns:a16="http://schemas.microsoft.com/office/drawing/2014/main" id="{66F9A937-43A3-9188-4581-B7CD0356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392" y="800563"/>
            <a:ext cx="6487215" cy="60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13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DABB207-D3E3-3380-47B8-099767C5C7DB}"/>
              </a:ext>
            </a:extLst>
          </p:cNvPr>
          <p:cNvSpPr txBox="1"/>
          <p:nvPr/>
        </p:nvSpPr>
        <p:spPr>
          <a:xfrm>
            <a:off x="957348" y="154232"/>
            <a:ext cx="9875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E a Baixada Santista: previsões de alagamento</a:t>
            </a:r>
          </a:p>
        </p:txBody>
      </p:sp>
      <p:pic>
        <p:nvPicPr>
          <p:cNvPr id="4" name="Imagem 3" descr="Código QR&#10;&#10;O conteúdo gerado por IA pode estar incorreto.">
            <a:extLst>
              <a:ext uri="{FF2B5EF4-FFF2-40B4-BE49-F238E27FC236}">
                <a16:creationId xmlns:a16="http://schemas.microsoft.com/office/drawing/2014/main" id="{EFD2E785-5F7F-DC26-8F16-F3B722A11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628" y="926669"/>
            <a:ext cx="1905000" cy="1905000"/>
          </a:xfrm>
          <a:prstGeom prst="rect">
            <a:avLst/>
          </a:prstGeom>
        </p:spPr>
      </p:pic>
      <p:pic>
        <p:nvPicPr>
          <p:cNvPr id="6" name="Imagem 5" descr="Mapa&#10;&#10;O conteúdo gerado por IA pode estar incorreto.">
            <a:extLst>
              <a:ext uri="{FF2B5EF4-FFF2-40B4-BE49-F238E27FC236}">
                <a16:creationId xmlns:a16="http://schemas.microsoft.com/office/drawing/2014/main" id="{68966424-C0AF-D51B-9FB5-AA192C74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59" y="926669"/>
            <a:ext cx="9511369" cy="535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89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5C772-BE9A-431F-20F9-3E8D0F63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638DD79-AA9D-2364-B11B-1B362588D0A1}"/>
              </a:ext>
            </a:extLst>
          </p:cNvPr>
          <p:cNvSpPr txBox="1"/>
          <p:nvPr/>
        </p:nvSpPr>
        <p:spPr>
          <a:xfrm>
            <a:off x="957348" y="154232"/>
            <a:ext cx="9875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E a Baixada Santista: previsões de alagamento</a:t>
            </a:r>
          </a:p>
        </p:txBody>
      </p:sp>
      <p:pic>
        <p:nvPicPr>
          <p:cNvPr id="4" name="Imagem 3" descr="Código QR&#10;&#10;O conteúdo gerado por IA pode estar incorreto.">
            <a:extLst>
              <a:ext uri="{FF2B5EF4-FFF2-40B4-BE49-F238E27FC236}">
                <a16:creationId xmlns:a16="http://schemas.microsoft.com/office/drawing/2014/main" id="{28F3A9A4-A72E-567F-A20F-4A7D9E731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628" y="926669"/>
            <a:ext cx="1905000" cy="1905000"/>
          </a:xfrm>
          <a:prstGeom prst="rect">
            <a:avLst/>
          </a:prstGeom>
        </p:spPr>
      </p:pic>
      <p:pic>
        <p:nvPicPr>
          <p:cNvPr id="5" name="Imagem 4" descr="Mapa&#10;&#10;O conteúdo gerado por IA pode estar incorreto.">
            <a:extLst>
              <a:ext uri="{FF2B5EF4-FFF2-40B4-BE49-F238E27FC236}">
                <a16:creationId xmlns:a16="http://schemas.microsoft.com/office/drawing/2014/main" id="{B415C8FA-3CBF-A2E6-4313-62E3A4D2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72" y="1088029"/>
            <a:ext cx="9472478" cy="53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7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3407E-A226-5D4A-4FE9-8F2DDA3AA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4E1D46-91EF-38B6-C733-D5AF084D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6A582D-E53A-32AD-900E-9809F322CFC6}"/>
              </a:ext>
            </a:extLst>
          </p:cNvPr>
          <p:cNvSpPr txBox="1"/>
          <p:nvPr/>
        </p:nvSpPr>
        <p:spPr>
          <a:xfrm>
            <a:off x="240527" y="1278906"/>
            <a:ext cx="6594913" cy="4332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/>
            <a:r>
              <a:rPr lang="pt-BR" sz="3200" dirty="0"/>
              <a:t>Não é apenas sobre ter bons dados e ciência, mas sobre usá-los</a:t>
            </a:r>
          </a:p>
          <a:p>
            <a:pPr lvl="0"/>
            <a:endParaRPr lang="pt-BR" sz="3200" dirty="0"/>
          </a:p>
          <a:p>
            <a:pPr lvl="1"/>
            <a:r>
              <a:rPr lang="pt-BR" sz="3200" dirty="0"/>
              <a:t>Sistematização e capacitação</a:t>
            </a:r>
          </a:p>
          <a:p>
            <a:pPr lvl="1"/>
            <a:endParaRPr lang="pt-BR" sz="3200" dirty="0"/>
          </a:p>
          <a:p>
            <a:pPr lvl="1"/>
            <a:r>
              <a:rPr lang="pt-BR" sz="3200" dirty="0"/>
              <a:t>Investimento e monitoramento contínuo com dados públicos</a:t>
            </a:r>
          </a:p>
          <a:p>
            <a:pPr lvl="1"/>
            <a:endParaRPr lang="pt-BR" sz="3200" dirty="0"/>
          </a:p>
          <a:p>
            <a:pPr lvl="1"/>
            <a:r>
              <a:rPr lang="pt-BR" sz="3200" dirty="0"/>
              <a:t>Entender, discutir e propor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F276B9-7CA4-901F-EF00-20E2CEE1E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6EA20C-1E6D-A120-D6A7-91FB9DB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E381E0-0385-AD7C-BB4D-08F24D2F1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42EEC3-228B-7B01-BE28-0E28FEF12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B4D7284E-480D-F0A4-0BE0-C2CC77A9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78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AA7C8-AD7F-98A8-79D6-B41738D69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4BB828-540C-3B94-316F-A59088227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0D18CD-935C-EBD4-1455-C0127464F0A5}"/>
              </a:ext>
            </a:extLst>
          </p:cNvPr>
          <p:cNvSpPr txBox="1"/>
          <p:nvPr/>
        </p:nvSpPr>
        <p:spPr>
          <a:xfrm>
            <a:off x="0" y="0"/>
            <a:ext cx="7315200" cy="6749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pt-BR" sz="2400" dirty="0"/>
              <a:t>Pensar adaptação: </a:t>
            </a:r>
          </a:p>
          <a:p>
            <a:pPr lvl="1"/>
            <a:endParaRPr lang="pt-BR" sz="2400" dirty="0"/>
          </a:p>
          <a:p>
            <a:pPr lvl="2"/>
            <a:r>
              <a:rPr lang="pt-BR" sz="2400" dirty="0"/>
              <a:t>estar aberto a mudanças – como cidadãos, temos conhecimento para entender isso? (aspecto emocional incluso); </a:t>
            </a:r>
          </a:p>
          <a:p>
            <a:pPr lvl="2"/>
            <a:endParaRPr lang="pt-B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D19A65-42C6-1211-DD58-063CDD9FE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50F071-52AF-AF8B-0FC8-AA48B79A1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99FE8D-E0FC-2FBA-3900-DDB294CA0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33BB5A-3462-3963-3FEB-4E4FE4D64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6B2662BE-543A-5889-9963-3077FB415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16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93902-39BB-E0C5-C237-5D5B825F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4E1689-1A53-D87E-6600-E5412C7E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64B5C4-F7ED-DFCD-8508-F10F1678007E}"/>
              </a:ext>
            </a:extLst>
          </p:cNvPr>
          <p:cNvSpPr txBox="1"/>
          <p:nvPr/>
        </p:nvSpPr>
        <p:spPr>
          <a:xfrm>
            <a:off x="0" y="0"/>
            <a:ext cx="7315200" cy="6749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pt-BR" sz="2400" dirty="0"/>
              <a:t>Pensar adaptação: </a:t>
            </a:r>
          </a:p>
          <a:p>
            <a:pPr lvl="1"/>
            <a:endParaRPr lang="pt-BR" sz="2400" dirty="0"/>
          </a:p>
          <a:p>
            <a:pPr lvl="2"/>
            <a:r>
              <a:rPr lang="pt-BR" sz="2400" dirty="0"/>
              <a:t>estar aberto a mudanças – como cidadãos, temos conhecimento para entender isso? (aspecto emocional incluso); 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que tipos de adaptação fazer? Quais as limitações dela (nem todas vão resolver todos os problemas, e talvez outras demandas não tecnológicas – como realocação – serão necessárias)</a:t>
            </a:r>
          </a:p>
          <a:p>
            <a:pPr lvl="2"/>
            <a:endParaRPr lang="pt-B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7FF731-7956-9F04-6703-004BCF51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320C44-2D45-7DE9-B317-50FCFCCD9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2AF5B5-B792-FF4E-6A0B-8F5E72C7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638394-59A5-D8A4-5427-9340AF1BC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21F62998-D9BC-9E4E-291F-6A04D96F6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41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C1FEF-7B43-4B3F-502C-CB8232963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4EDDE3C-5C4F-7FB2-3A57-C5AA59ED3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D40E418-5BCF-7192-6C64-2B538535D8E5}"/>
              </a:ext>
            </a:extLst>
          </p:cNvPr>
          <p:cNvSpPr txBox="1"/>
          <p:nvPr/>
        </p:nvSpPr>
        <p:spPr>
          <a:xfrm>
            <a:off x="0" y="0"/>
            <a:ext cx="7315200" cy="6749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pt-BR" sz="2400" dirty="0"/>
              <a:t>Pensar adaptação: </a:t>
            </a:r>
          </a:p>
          <a:p>
            <a:pPr lvl="1"/>
            <a:endParaRPr lang="pt-BR" sz="2400" dirty="0"/>
          </a:p>
          <a:p>
            <a:pPr lvl="2"/>
            <a:r>
              <a:rPr lang="pt-BR" sz="2400" dirty="0"/>
              <a:t>estar aberto a mudanças – como cidadãos, temos conhecimento para entender isso? (aspecto emocional incluso); 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que tipos de adaptação fazer? Quais as limitações dela (nem todas vão resolver todos os problemas, e talvez outras demandas não tecnológicas – como realocação – serão necessárias)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entender a complexidade: planeta água, chuva, rios, abastecimento, orla – são múltiplas dinâmicas que refletem na economia, saúde, bem-estar</a:t>
            </a:r>
          </a:p>
          <a:p>
            <a:pPr lvl="2"/>
            <a:endParaRPr lang="pt-B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6DDB6-A583-38C5-829F-96F13E013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897DD0-A3BD-34A8-B9F9-7B4A662FC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9BEF6A-CF82-BF48-D232-B49D25100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86B23A-05EE-2F1C-EFD1-D76371ED5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BB31BDD4-7F70-BB8E-7032-F61A01EE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42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C737A-7913-DE68-42D8-7093F116B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534896-4DF5-8203-7C03-34ABDF57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020C6E3-32B4-9E7B-8809-9D81BA4AC619}"/>
              </a:ext>
            </a:extLst>
          </p:cNvPr>
          <p:cNvSpPr txBox="1"/>
          <p:nvPr/>
        </p:nvSpPr>
        <p:spPr>
          <a:xfrm>
            <a:off x="0" y="0"/>
            <a:ext cx="7315200" cy="67494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pt-BR" sz="2400" dirty="0"/>
              <a:t>Pensar adaptação: </a:t>
            </a:r>
          </a:p>
          <a:p>
            <a:pPr lvl="1"/>
            <a:endParaRPr lang="pt-BR" sz="2400" dirty="0"/>
          </a:p>
          <a:p>
            <a:pPr lvl="2"/>
            <a:r>
              <a:rPr lang="pt-BR" sz="2400" dirty="0"/>
              <a:t>estar aberto a mudanças – como cidadãos, temos conhecimento para entender isso? (aspecto emocional incluso); 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que tipos de adaptação fazer? Quais as limitações dela (nem todas vão resolver todos os problemas, e talvez outras demandas não tecnológicas – como realocação – serão necessárias)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entender a complexidade: planeta água, chuva, rios, abastecimento, orla – são múltiplas dinâmicas que refletem na economia, saúde, bem-estar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adaptar para quem? (estamos sendo inclusivos?); </a:t>
            </a:r>
          </a:p>
          <a:p>
            <a:pPr lvl="2"/>
            <a:endParaRPr lang="pt-B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A9A6EB-6793-A037-B9A0-F0D1ABD0F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DB7333-2C97-0EB8-0178-0455398BF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A97DFA-73CA-9CE7-C3C7-68E5D6171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0B0F2E-50BB-C31C-6923-D44762552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52DF4056-04BD-54B0-3F67-EB1B02071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1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27245C-7FD4-E2A7-C192-288A0F730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32D1BB-E9B1-2654-9C20-80A50B1E3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36D147-4DE4-92B2-E11C-962E01058B41}"/>
              </a:ext>
            </a:extLst>
          </p:cNvPr>
          <p:cNvSpPr txBox="1"/>
          <p:nvPr/>
        </p:nvSpPr>
        <p:spPr>
          <a:xfrm>
            <a:off x="0" y="0"/>
            <a:ext cx="7315200" cy="67494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lvl="1"/>
            <a:r>
              <a:rPr lang="pt-BR" sz="2400" dirty="0"/>
              <a:t>Pensar adaptação: </a:t>
            </a:r>
          </a:p>
          <a:p>
            <a:pPr lvl="1"/>
            <a:endParaRPr lang="pt-BR" sz="2400" dirty="0"/>
          </a:p>
          <a:p>
            <a:pPr lvl="2"/>
            <a:r>
              <a:rPr lang="pt-BR" sz="2400" dirty="0"/>
              <a:t>estar aberto a mudanças – como cidadãos, temos conhecimento para entender isso? (aspecto emocional incluso); 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que tipos de adaptação fazer? Quais as limitações dela (nem todas vão resolver todos os problemas, e talvez outras demandas não tecnológicas – como realocação – serão necessárias)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entender a complexidade: planeta água, chuva, rios, abastecimento, orla – são múltiplas dinâmicas que refletem na economia, saúde, bem-estar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adaptar para quem? (estamos sendo inclusivos?); </a:t>
            </a:r>
          </a:p>
          <a:p>
            <a:pPr lvl="2"/>
            <a:endParaRPr lang="pt-BR" sz="2400" dirty="0"/>
          </a:p>
          <a:p>
            <a:pPr lvl="2"/>
            <a:r>
              <a:rPr lang="pt-BR" sz="2400" dirty="0"/>
              <a:t>tempo da mudança do clima </a:t>
            </a:r>
            <a:r>
              <a:rPr lang="pt-BR" sz="2400" dirty="0" err="1"/>
              <a:t>x</a:t>
            </a:r>
            <a:r>
              <a:rPr lang="pt-BR" sz="2400" dirty="0"/>
              <a:t> tempo da adaptação e seus resultados </a:t>
            </a:r>
            <a:r>
              <a:rPr lang="pt-BR" sz="2400" dirty="0" err="1"/>
              <a:t>x</a:t>
            </a:r>
            <a:r>
              <a:rPr lang="pt-BR" sz="2400" dirty="0"/>
              <a:t> tempo político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C49B2A-3A6A-E05F-7683-52BF05144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CD1122-9194-B2CC-E2C3-E9F85C133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870724-E9B1-43EC-3FAD-2788472F0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F8AB21-1C70-A68B-AF88-4ADD6E35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2DCD2570-F6F7-B8BB-EC71-70B0F5359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7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82BA3-343D-3A13-436E-D23FB1029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120A7FE-D224-9984-5083-6FDC29CE76E8}"/>
              </a:ext>
            </a:extLst>
          </p:cNvPr>
          <p:cNvSpPr txBox="1"/>
          <p:nvPr/>
        </p:nvSpPr>
        <p:spPr>
          <a:xfrm>
            <a:off x="540327" y="418098"/>
            <a:ext cx="113745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Adaptação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</a:t>
            </a:r>
            <a:r>
              <a:rPr lang="pt-BR" sz="3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 mundo em transformação 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 garanta o </a:t>
            </a: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melhor futuro 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a cidade (e para as </a:t>
            </a: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pessoas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Imagem 3" descr="Gráfico&#10;&#10;O conteúdo gerado por IA pode estar incorreto.">
            <a:extLst>
              <a:ext uri="{FF2B5EF4-FFF2-40B4-BE49-F238E27FC236}">
                <a16:creationId xmlns:a16="http://schemas.microsoft.com/office/drawing/2014/main" id="{5D4A8DCF-2AD9-D2FD-F8F3-E4D26174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02" y="1716904"/>
            <a:ext cx="9692230" cy="514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97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Praia com nuvens no verão, mar calmo e frio">
            <a:extLst>
              <a:ext uri="{FF2B5EF4-FFF2-40B4-BE49-F238E27FC236}">
                <a16:creationId xmlns:a16="http://schemas.microsoft.com/office/drawing/2014/main" id="{ABEDC97A-84E0-4648-8B8F-16EC98455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5" r="25082" b="2"/>
          <a:stretch/>
        </p:blipFill>
        <p:spPr>
          <a:xfrm>
            <a:off x="6229217" y="10"/>
            <a:ext cx="5962785" cy="685799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A700D2BA-39E5-1C43-B36F-8036D410245B}"/>
              </a:ext>
            </a:extLst>
          </p:cNvPr>
          <p:cNvSpPr txBox="1">
            <a:spLocks/>
          </p:cNvSpPr>
          <p:nvPr/>
        </p:nvSpPr>
        <p:spPr>
          <a:xfrm>
            <a:off x="800629" y="2846717"/>
            <a:ext cx="4620584" cy="25347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/>
              <a:t>Ronaldo </a:t>
            </a:r>
            <a:r>
              <a:rPr lang="pt-BR" sz="2400" b="1" dirty="0" err="1"/>
              <a:t>Christofoletti</a:t>
            </a:r>
            <a:endParaRPr lang="pt-BR" sz="2400" b="1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000" dirty="0" err="1"/>
              <a:t>christofoletti@unifesp.br</a:t>
            </a:r>
            <a:r>
              <a:rPr lang="pt-BR" sz="2000" dirty="0"/>
              <a:t>  </a:t>
            </a:r>
          </a:p>
          <a:p>
            <a:pPr marL="0" indent="0">
              <a:buNone/>
            </a:pPr>
            <a:r>
              <a:rPr lang="pt-BR" sz="2000" dirty="0"/>
              <a:t>@</a:t>
            </a:r>
            <a:r>
              <a:rPr lang="pt-BR" sz="2000" dirty="0" err="1"/>
              <a:t>ronaldochristofoletti</a:t>
            </a:r>
            <a:endParaRPr lang="pt-BR" sz="2000" dirty="0"/>
          </a:p>
          <a:p>
            <a:pPr marL="0" indent="0">
              <a:buNone/>
            </a:pPr>
            <a:r>
              <a:rPr lang="pt-BR" sz="2000" dirty="0"/>
              <a:t>@</a:t>
            </a:r>
            <a:r>
              <a:rPr lang="pt-BR" sz="2000" dirty="0" err="1"/>
              <a:t>maredeciencia</a:t>
            </a:r>
            <a:endParaRPr lang="pt-BR" sz="2000" dirty="0"/>
          </a:p>
          <a:p>
            <a:pPr marL="0" indent="0">
              <a:buNone/>
            </a:pPr>
            <a:endParaRPr lang="pt-BR" sz="1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55AF83-C471-2A45-AA53-8198DEFD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29" y="5553099"/>
            <a:ext cx="3985683" cy="84040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1293F99-3301-AE49-B636-F654678DB2CA}"/>
              </a:ext>
            </a:extLst>
          </p:cNvPr>
          <p:cNvSpPr txBox="1">
            <a:spLocks/>
          </p:cNvSpPr>
          <p:nvPr/>
        </p:nvSpPr>
        <p:spPr>
          <a:xfrm>
            <a:off x="2476020" y="1675607"/>
            <a:ext cx="4620584" cy="25347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/>
              <a:t>Obrigado!</a:t>
            </a:r>
            <a:endParaRPr lang="pt-BR" sz="2000" dirty="0"/>
          </a:p>
          <a:p>
            <a:pPr marL="0" indent="0">
              <a:buNone/>
            </a:pP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973400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3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84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4DB8-7C3E-833A-5897-D9582716A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35827BE-6106-78A4-6970-B3BD12FD1446}"/>
              </a:ext>
            </a:extLst>
          </p:cNvPr>
          <p:cNvSpPr txBox="1"/>
          <p:nvPr/>
        </p:nvSpPr>
        <p:spPr>
          <a:xfrm>
            <a:off x="540327" y="418098"/>
            <a:ext cx="113745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Adaptação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</a:t>
            </a:r>
            <a:r>
              <a:rPr lang="pt-BR" sz="3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 mundo em transformação 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 garanta o </a:t>
            </a: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melhor futuro 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a cidade (e para as </a:t>
            </a: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pessoas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Imagem 4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EF8A4DA6-F9D1-DAD6-7C4F-BEB00B5F1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87" y="1818822"/>
            <a:ext cx="9019706" cy="47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4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063C0-D48A-1D79-1295-4D9A0D961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84BA6E3-B823-77A7-2BE6-9789A5B40281}"/>
              </a:ext>
            </a:extLst>
          </p:cNvPr>
          <p:cNvSpPr txBox="1"/>
          <p:nvPr/>
        </p:nvSpPr>
        <p:spPr>
          <a:xfrm>
            <a:off x="540327" y="418098"/>
            <a:ext cx="113745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Adaptação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</a:t>
            </a:r>
            <a:r>
              <a:rPr lang="pt-BR" sz="3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 mundo em transformação 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 garanta o </a:t>
            </a: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melhor futuro 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a cidade (e para as </a:t>
            </a:r>
            <a:r>
              <a:rPr lang="pt-B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pessoas</a:t>
            </a:r>
            <a:r>
              <a:rPr lang="pt-B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18ED5CB-E333-439F-05C5-D0E1CC3D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" y="1495316"/>
            <a:ext cx="5832190" cy="53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D9A21E0-6169-4A55-129C-EB2EE64C0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10" y="1495316"/>
            <a:ext cx="5832190" cy="53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56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AE92D-DD4F-F12A-29EC-AF983721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E5C7B3C-8097-576D-CA07-DB23776CEB9D}"/>
              </a:ext>
            </a:extLst>
          </p:cNvPr>
          <p:cNvSpPr txBox="1"/>
          <p:nvPr/>
        </p:nvSpPr>
        <p:spPr>
          <a:xfrm>
            <a:off x="1136397" y="502020"/>
            <a:ext cx="5323715" cy="1642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effectLst/>
                <a:ea typeface="+mj-ea"/>
                <a:cs typeface="+mj-cs"/>
              </a:rPr>
              <a:t>Precisamos</a:t>
            </a:r>
            <a:r>
              <a:rPr lang="en-US" sz="28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ea typeface="+mj-ea"/>
                <a:cs typeface="+mj-cs"/>
              </a:rPr>
              <a:t>reconhecer</a:t>
            </a:r>
            <a:r>
              <a:rPr lang="en-US" sz="28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ea typeface="+mj-ea"/>
                <a:cs typeface="+mj-cs"/>
              </a:rPr>
              <a:t>processos</a:t>
            </a:r>
            <a:r>
              <a:rPr lang="en-US" sz="28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ea typeface="+mj-ea"/>
                <a:cs typeface="+mj-cs"/>
              </a:rPr>
              <a:t>decadais</a:t>
            </a:r>
            <a:r>
              <a:rPr lang="en-US" sz="28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,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a </a:t>
            </a:r>
            <a:r>
              <a:rPr lang="en-US" sz="2800" kern="1200" dirty="0" err="1">
                <a:solidFill>
                  <a:schemeClr val="tx1"/>
                </a:solidFill>
                <a:effectLst/>
                <a:highlight>
                  <a:srgbClr val="00FF00"/>
                </a:highlight>
                <a:ea typeface="+mj-ea"/>
                <a:cs typeface="+mj-cs"/>
              </a:rPr>
              <a:t>mudança</a:t>
            </a:r>
            <a:r>
              <a:rPr lang="en-US" sz="2800" kern="1200" dirty="0">
                <a:solidFill>
                  <a:schemeClr val="tx1"/>
                </a:solidFill>
                <a:effectLst/>
                <a:highlight>
                  <a:srgbClr val="00FF00"/>
                </a:highlight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highlight>
                  <a:srgbClr val="00FF00"/>
                </a:highlight>
                <a:ea typeface="+mj-ea"/>
                <a:cs typeface="+mj-cs"/>
              </a:rPr>
              <a:t>necessária</a:t>
            </a:r>
            <a:r>
              <a:rPr lang="en-US" sz="28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 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e </a:t>
            </a:r>
            <a:r>
              <a:rPr lang="en-US" sz="2800" kern="1200" dirty="0">
                <a:solidFill>
                  <a:schemeClr val="tx1"/>
                </a:solidFill>
                <a:effectLst/>
                <a:highlight>
                  <a:srgbClr val="00FFFF"/>
                </a:highlight>
                <a:ea typeface="+mj-ea"/>
                <a:cs typeface="+mj-cs"/>
              </a:rPr>
              <a:t>a </a:t>
            </a:r>
            <a:r>
              <a:rPr lang="en-US" sz="2800" kern="1200" dirty="0" err="1">
                <a:solidFill>
                  <a:schemeClr val="tx1"/>
                </a:solidFill>
                <a:effectLst/>
                <a:highlight>
                  <a:srgbClr val="00FFFF"/>
                </a:highlight>
                <a:ea typeface="+mj-ea"/>
                <a:cs typeface="+mj-cs"/>
              </a:rPr>
              <a:t>necessidade</a:t>
            </a:r>
            <a:r>
              <a:rPr lang="en-US" sz="2800" kern="1200" dirty="0">
                <a:solidFill>
                  <a:schemeClr val="tx1"/>
                </a:solidFill>
                <a:effectLst/>
                <a:highlight>
                  <a:srgbClr val="00FFFF"/>
                </a:highlight>
                <a:ea typeface="+mj-ea"/>
                <a:cs typeface="+mj-cs"/>
              </a:rPr>
              <a:t> de se </a:t>
            </a:r>
            <a:r>
              <a:rPr lang="en-US" sz="2800" kern="1200" dirty="0" err="1">
                <a:solidFill>
                  <a:schemeClr val="tx1"/>
                </a:solidFill>
                <a:effectLst/>
                <a:highlight>
                  <a:srgbClr val="00FFFF"/>
                </a:highlight>
                <a:ea typeface="+mj-ea"/>
                <a:cs typeface="+mj-cs"/>
              </a:rPr>
              <a:t>adaptar</a:t>
            </a:r>
            <a:endParaRPr lang="en-US" sz="2800" kern="1200" dirty="0">
              <a:solidFill>
                <a:schemeClr val="tx1"/>
              </a:solidFill>
              <a:effectLst/>
              <a:highlight>
                <a:srgbClr val="00FFFF"/>
              </a:highlight>
              <a:ea typeface="+mj-ea"/>
              <a:cs typeface="+mj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F69D19-B16E-B833-1862-8BA1C601CA3B}"/>
              </a:ext>
            </a:extLst>
          </p:cNvPr>
          <p:cNvSpPr txBox="1"/>
          <p:nvPr/>
        </p:nvSpPr>
        <p:spPr>
          <a:xfrm>
            <a:off x="1136397" y="3322917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effectLst/>
                <a:highlight>
                  <a:srgbClr val="00FFFF"/>
                </a:highlight>
              </a:rPr>
              <a:t>Adaptar</a:t>
            </a:r>
            <a:r>
              <a:rPr lang="en-US" sz="2800" dirty="0">
                <a:effectLst/>
              </a:rPr>
              <a:t>: </a:t>
            </a:r>
            <a:r>
              <a:rPr lang="en-US" sz="2800" dirty="0" err="1">
                <a:effectLst/>
              </a:rPr>
              <a:t>entender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que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construímos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nossas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cidades</a:t>
            </a:r>
            <a:r>
              <a:rPr lang="en-US" sz="2800" dirty="0">
                <a:effectLst/>
              </a:rPr>
              <a:t> (e </a:t>
            </a:r>
            <a:r>
              <a:rPr lang="en-US" sz="2800" dirty="0" err="1">
                <a:effectLst/>
              </a:rPr>
              <a:t>nossas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vidas</a:t>
            </a:r>
            <a:r>
              <a:rPr lang="en-US" sz="2800" dirty="0">
                <a:effectLst/>
              </a:rPr>
              <a:t> e </a:t>
            </a:r>
            <a:r>
              <a:rPr lang="en-US" sz="2800" dirty="0" err="1">
                <a:effectLst/>
              </a:rPr>
              <a:t>relações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sociais</a:t>
            </a:r>
            <a:r>
              <a:rPr lang="en-US" sz="2800" dirty="0">
                <a:effectLst/>
              </a:rPr>
              <a:t>) </a:t>
            </a:r>
            <a:r>
              <a:rPr lang="en-US" sz="2800" dirty="0" err="1">
                <a:effectLst/>
              </a:rPr>
              <a:t>em</a:t>
            </a:r>
            <a:r>
              <a:rPr lang="en-US" sz="2800" dirty="0">
                <a:effectLst/>
              </a:rPr>
              <a:t> um ‘</a:t>
            </a:r>
            <a:r>
              <a:rPr lang="en-US" sz="2800" dirty="0" err="1">
                <a:effectLst/>
              </a:rPr>
              <a:t>clima</a:t>
            </a:r>
            <a:r>
              <a:rPr lang="en-US" sz="2800" dirty="0">
                <a:effectLst/>
              </a:rPr>
              <a:t> do passado’, e o </a:t>
            </a:r>
            <a:r>
              <a:rPr lang="en-US" sz="2800" dirty="0" err="1">
                <a:effectLst/>
              </a:rPr>
              <a:t>clima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está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mudando</a:t>
            </a:r>
            <a:r>
              <a:rPr lang="en-US" sz="2800" dirty="0">
                <a:effectLst/>
              </a:rPr>
              <a:t>, e </a:t>
            </a:r>
            <a:r>
              <a:rPr lang="en-US" sz="2800" dirty="0" err="1">
                <a:effectLst/>
              </a:rPr>
              <a:t>portanto</a:t>
            </a:r>
            <a:r>
              <a:rPr lang="en-US" sz="2800" dirty="0">
                <a:effectLst/>
              </a:rPr>
              <a:t> as </a:t>
            </a:r>
            <a:r>
              <a:rPr lang="en-US" sz="2800" dirty="0" err="1">
                <a:effectLst/>
              </a:rPr>
              <a:t>cidades</a:t>
            </a:r>
            <a:r>
              <a:rPr lang="en-US" sz="2800" dirty="0">
                <a:effectLst/>
              </a:rPr>
              <a:t> e as </a:t>
            </a:r>
            <a:r>
              <a:rPr lang="en-US" sz="2800" dirty="0" err="1">
                <a:effectLst/>
              </a:rPr>
              <a:t>relações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precisam</a:t>
            </a:r>
            <a:r>
              <a:rPr lang="en-US" sz="2800" dirty="0">
                <a:effectLst/>
              </a:rPr>
              <a:t> mudar.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EC8B7A0C-532C-E565-3248-C931E8E49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16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EA7F24-12EE-1E4F-C3AA-EBEDF3A47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0C8C6A-8290-6351-9CB4-B83ECE11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B8205E-FA58-651E-B484-1D0CDF5E0610}"/>
              </a:ext>
            </a:extLst>
          </p:cNvPr>
          <p:cNvSpPr txBox="1"/>
          <p:nvPr/>
        </p:nvSpPr>
        <p:spPr>
          <a:xfrm>
            <a:off x="772285" y="2378687"/>
            <a:ext cx="5323715" cy="1642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A </a:t>
            </a:r>
            <a:r>
              <a:rPr lang="en-US" sz="9600" kern="1200" dirty="0" err="1">
                <a:solidFill>
                  <a:schemeClr val="tx1"/>
                </a:solidFill>
                <a:effectLst/>
                <a:ea typeface="+mj-ea"/>
                <a:cs typeface="+mj-cs"/>
              </a:rPr>
              <a:t>ciência</a:t>
            </a:r>
            <a:endParaRPr lang="en-US" sz="9600" kern="1200" dirty="0">
              <a:solidFill>
                <a:schemeClr val="tx1"/>
              </a:solidFill>
              <a:effectLst/>
              <a:highlight>
                <a:srgbClr val="00FFFF"/>
              </a:highlight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E097E-F76A-9227-25FB-EF3FA1B1C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C5A2F0-DAF3-5B4A-6321-FD3987F49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9D4B53-FD61-7B47-4D19-A3D1982D9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4546F7-3E4D-DE92-A39F-3F096D6E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(SANTOS 500+)">
            <a:extLst>
              <a:ext uri="{FF2B5EF4-FFF2-40B4-BE49-F238E27FC236}">
                <a16:creationId xmlns:a16="http://schemas.microsoft.com/office/drawing/2014/main" id="{0803C578-46EE-3A4E-C985-71039F3A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4" t="60410" r="1225" b="15446"/>
          <a:stretch>
            <a:fillRect/>
          </a:stretch>
        </p:blipFill>
        <p:spPr bwMode="auto">
          <a:xfrm>
            <a:off x="7075967" y="2016168"/>
            <a:ext cx="4170530" cy="2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07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57BCB572-B547-818B-1178-6A5C18D2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4326" cy="6858000"/>
          </a:xfrm>
          <a:prstGeom prst="rect">
            <a:avLst/>
          </a:prstGeom>
        </p:spPr>
      </p:pic>
      <p:pic>
        <p:nvPicPr>
          <p:cNvPr id="5" name="Imagem 4" descr="Código QR&#10;&#10;O conteúdo gerado por IA pode estar incorreto.">
            <a:extLst>
              <a:ext uri="{FF2B5EF4-FFF2-40B4-BE49-F238E27FC236}">
                <a16:creationId xmlns:a16="http://schemas.microsoft.com/office/drawing/2014/main" id="{D6B935EB-D1C3-5B5A-D9E3-65090920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484" y="5007881"/>
            <a:ext cx="1519681" cy="1539876"/>
          </a:xfrm>
          <a:prstGeom prst="rect">
            <a:avLst/>
          </a:prstGeom>
        </p:spPr>
      </p:pic>
      <p:pic>
        <p:nvPicPr>
          <p:cNvPr id="7" name="Imagem 6" descr="Gráfico&#10;&#10;O conteúdo gerado por IA pode estar incorreto.">
            <a:extLst>
              <a:ext uri="{FF2B5EF4-FFF2-40B4-BE49-F238E27FC236}">
                <a16:creationId xmlns:a16="http://schemas.microsoft.com/office/drawing/2014/main" id="{721320E4-F2D3-1710-1726-3CB045821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165" y="471034"/>
            <a:ext cx="5975890" cy="59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1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&#10;&#10;O conteúdo gerado por IA pode estar incorreto.">
            <a:extLst>
              <a:ext uri="{FF2B5EF4-FFF2-40B4-BE49-F238E27FC236}">
                <a16:creationId xmlns:a16="http://schemas.microsoft.com/office/drawing/2014/main" id="{019C2D85-13EC-5039-B392-73939D1BB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2521"/>
            <a:ext cx="7772400" cy="58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59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606</Words>
  <Application>Microsoft Macintosh PowerPoint</Application>
  <PresentationFormat>Widescreen</PresentationFormat>
  <Paragraphs>67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Ronaldo Christofoletti</dc:creator>
  <cp:lastModifiedBy>Ronaldo Christofoletti</cp:lastModifiedBy>
  <cp:revision>2</cp:revision>
  <dcterms:created xsi:type="dcterms:W3CDTF">2026-02-24T14:24:56Z</dcterms:created>
  <dcterms:modified xsi:type="dcterms:W3CDTF">2026-02-24T20:24:44Z</dcterms:modified>
</cp:coreProperties>
</file>