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78" r:id="rId2"/>
    <p:sldId id="256" r:id="rId3"/>
    <p:sldId id="293" r:id="rId4"/>
    <p:sldId id="294" r:id="rId5"/>
    <p:sldId id="295" r:id="rId6"/>
    <p:sldId id="296" r:id="rId7"/>
    <p:sldId id="290" r:id="rId8"/>
    <p:sldId id="289" r:id="rId9"/>
    <p:sldId id="299" r:id="rId10"/>
    <p:sldId id="279" r:id="rId11"/>
    <p:sldId id="258" r:id="rId12"/>
    <p:sldId id="274" r:id="rId13"/>
    <p:sldId id="280" r:id="rId14"/>
    <p:sldId id="281" r:id="rId15"/>
    <p:sldId id="282" r:id="rId16"/>
    <p:sldId id="283" r:id="rId17"/>
    <p:sldId id="287" r:id="rId18"/>
    <p:sldId id="291" r:id="rId19"/>
    <p:sldId id="302" r:id="rId20"/>
  </p:sldIdLst>
  <p:sldSz cx="18288000" cy="10287000"/>
  <p:notesSz cx="6797675" cy="9928225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Nourd Bold" panose="020B0604020202020204" charset="0"/>
      <p:regular r:id="rId26"/>
    </p:embeddedFont>
    <p:embeddedFont>
      <p:font typeface="Rubik" panose="02000604000000020004" pitchFamily="2" charset="-79"/>
      <p:regular r:id="rId27"/>
      <p:bold r:id="rId28"/>
      <p:italic r:id="rId29"/>
      <p:boldItalic r:id="rId30"/>
    </p:embeddedFont>
    <p:embeddedFont>
      <p:font typeface="Rubik Bold" panose="020B0604020202020204" charset="-79"/>
      <p:regular r:id="rId31"/>
    </p:embeddedFont>
    <p:embeddedFont>
      <p:font typeface="Rubik Italics" panose="020B0604020202020204" charset="-79"/>
      <p:regular r:id="rId32"/>
    </p:embeddedFont>
    <p:embeddedFont>
      <p:font typeface="Rubik Semi-Bold" panose="020B0604020202020204" charset="-79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SANA MARIA GOMES - V0049103" initials="RMG-V" lastIdx="1" clrIdx="0">
    <p:extLst>
      <p:ext uri="{19B8F6BF-5375-455C-9EA6-DF929625EA0E}">
        <p15:presenceInfo xmlns:p15="http://schemas.microsoft.com/office/powerpoint/2012/main" userId="S-1-5-21-1346959062-1520639789-4040447842-23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858FF"/>
    <a:srgbClr val="6D85FF"/>
    <a:srgbClr val="F4C9D2"/>
    <a:srgbClr val="268C8A"/>
    <a:srgbClr val="C07F86"/>
    <a:srgbClr val="F7DA2D"/>
    <a:srgbClr val="000000"/>
    <a:srgbClr val="64C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57" autoAdjust="0"/>
    <p:restoredTop sz="94622" autoAdjust="0"/>
  </p:normalViewPr>
  <p:slideViewPr>
    <p:cSldViewPr>
      <p:cViewPr varScale="1">
        <p:scale>
          <a:sx n="72" d="100"/>
          <a:sy n="72" d="100"/>
        </p:scale>
        <p:origin x="81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1A64E-71E7-476E-9F7F-8DDDE70E71A5}" type="datetimeFigureOut">
              <a:rPr lang="pt-BR" smtClean="0"/>
              <a:t>16/12/2024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3C500-CCAA-47EA-9C92-214AE43DDDB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26732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3C500-CCAA-47EA-9C92-214AE43DDDB1}" type="slidenum">
              <a:rPr lang="pt-BR" smtClean="0"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2920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3C500-CCAA-47EA-9C92-214AE43DDDB1}" type="slidenum">
              <a:rPr lang="pt-BR" smtClean="0"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9568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3C500-CCAA-47EA-9C92-214AE43DDDB1}" type="slidenum">
              <a:rPr lang="pt-BR" smtClean="0"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62973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3C500-CCAA-47EA-9C92-214AE43DDDB1}" type="slidenum">
              <a:rPr lang="pt-BR" smtClean="0"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19852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3C500-CCAA-47EA-9C92-214AE43DDDB1}" type="slidenum">
              <a:rPr lang="pt-BR" smtClean="0"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59109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3C500-CCAA-47EA-9C92-214AE43DDDB1}" type="slidenum">
              <a:rPr lang="pt-BR" smtClean="0"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1366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3C500-CCAA-47EA-9C92-214AE43DDDB1}" type="slidenum">
              <a:rPr lang="pt-BR" smtClean="0"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134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3C500-CCAA-47EA-9C92-214AE43DDDB1}" type="slidenum">
              <a:rPr lang="pt-BR" smtClean="0"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71681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antos.sp.gov.br/?q=servico/conscientizacao-e-enfrentamento-ao-etarismo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ntos.sp.gov.br/?q=servico/conscientizacao-e-enfrentamento-ao-etarismo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hyperlink" Target="mailto:coppi@santos.sp.gov.br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782717" y="-2469633"/>
            <a:ext cx="16012640" cy="16012640"/>
          </a:xfrm>
          <a:custGeom>
            <a:avLst/>
            <a:gdLst/>
            <a:ahLst/>
            <a:cxnLst/>
            <a:rect l="l" t="t" r="r" b="b"/>
            <a:pathLst>
              <a:path w="16012640" h="16012640">
                <a:moveTo>
                  <a:pt x="0" y="0"/>
                </a:moveTo>
                <a:lnTo>
                  <a:pt x="16012640" y="0"/>
                </a:lnTo>
                <a:lnTo>
                  <a:pt x="16012640" y="16012640"/>
                </a:lnTo>
                <a:lnTo>
                  <a:pt x="0" y="16012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356110" y="8811102"/>
            <a:ext cx="2725212" cy="538229"/>
          </a:xfrm>
          <a:custGeom>
            <a:avLst/>
            <a:gdLst/>
            <a:ahLst/>
            <a:cxnLst/>
            <a:rect l="l" t="t" r="r" b="b"/>
            <a:pathLst>
              <a:path w="2725212" h="538229">
                <a:moveTo>
                  <a:pt x="0" y="0"/>
                </a:moveTo>
                <a:lnTo>
                  <a:pt x="2725212" y="0"/>
                </a:lnTo>
                <a:lnTo>
                  <a:pt x="2725212" y="538230"/>
                </a:lnTo>
                <a:lnTo>
                  <a:pt x="0" y="53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81432">
            <a:off x="13073038" y="1948547"/>
            <a:ext cx="4856200" cy="5481002"/>
          </a:xfrm>
          <a:custGeom>
            <a:avLst/>
            <a:gdLst/>
            <a:ahLst/>
            <a:cxnLst/>
            <a:rect l="l" t="t" r="r" b="b"/>
            <a:pathLst>
              <a:path w="7407108" h="8739951">
                <a:moveTo>
                  <a:pt x="0" y="0"/>
                </a:moveTo>
                <a:lnTo>
                  <a:pt x="7407108" y="0"/>
                </a:lnTo>
                <a:lnTo>
                  <a:pt x="7407108" y="8739951"/>
                </a:lnTo>
                <a:lnTo>
                  <a:pt x="0" y="87399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9000"/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28583" y="9080217"/>
            <a:ext cx="1738940" cy="873817"/>
            <a:chOff x="0" y="0"/>
            <a:chExt cx="2318587" cy="11650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18587" cy="1165090"/>
            </a:xfrm>
            <a:custGeom>
              <a:avLst/>
              <a:gdLst/>
              <a:ahLst/>
              <a:cxnLst/>
              <a:rect l="l" t="t" r="r" b="b"/>
              <a:pathLst>
                <a:path w="2318587" h="1165090">
                  <a:moveTo>
                    <a:pt x="0" y="0"/>
                  </a:moveTo>
                  <a:lnTo>
                    <a:pt x="2318587" y="0"/>
                  </a:lnTo>
                  <a:lnTo>
                    <a:pt x="2318587" y="1165090"/>
                  </a:lnTo>
                  <a:lnTo>
                    <a:pt x="0" y="11650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531642" y="285837"/>
              <a:ext cx="1255303" cy="593416"/>
            </a:xfrm>
            <a:custGeom>
              <a:avLst/>
              <a:gdLst/>
              <a:ahLst/>
              <a:cxnLst/>
              <a:rect l="l" t="t" r="r" b="b"/>
              <a:pathLst>
                <a:path w="1255303" h="593416">
                  <a:moveTo>
                    <a:pt x="0" y="0"/>
                  </a:moveTo>
                  <a:lnTo>
                    <a:pt x="1255303" y="0"/>
                  </a:lnTo>
                  <a:lnTo>
                    <a:pt x="1255303" y="593416"/>
                  </a:lnTo>
                  <a:lnTo>
                    <a:pt x="0" y="593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96659" y="1236327"/>
            <a:ext cx="17104467" cy="1266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449263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pt-BR" sz="4000" b="1" i="1" u="none" strike="noStrike" kern="100" cap="none" spc="0" normalizeH="0" baseline="0" noProof="0" dirty="0">
                <a:ln>
                  <a:noFill/>
                </a:ln>
                <a:solidFill>
                  <a:srgbClr val="64CA9E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AFINAL O QUE É ENVELHECER ? QUAIS OS DIREITOS DOS MAIS VELHOS? O QUE É VIOLAÇÃO DE DIREITOS? O QUE É ETARISMO?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113EE1A-CC58-5B07-68A2-C0D0664DD9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3500" y="7552178"/>
            <a:ext cx="12281001" cy="1913576"/>
          </a:xfrm>
          <a:prstGeom prst="rect">
            <a:avLst/>
          </a:prstGeom>
        </p:spPr>
      </p:pic>
      <p:sp>
        <p:nvSpPr>
          <p:cNvPr id="10" name="Título 11">
            <a:extLst>
              <a:ext uri="{FF2B5EF4-FFF2-40B4-BE49-F238E27FC236}">
                <a16:creationId xmlns:a16="http://schemas.microsoft.com/office/drawing/2014/main" id="{70C27786-0EB1-9EA5-907F-FD632461E115}"/>
              </a:ext>
            </a:extLst>
          </p:cNvPr>
          <p:cNvSpPr txBox="1">
            <a:spLocks/>
          </p:cNvSpPr>
          <p:nvPr/>
        </p:nvSpPr>
        <p:spPr>
          <a:xfrm>
            <a:off x="696658" y="3342120"/>
            <a:ext cx="12281001" cy="30967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3200" dirty="0">
                <a:solidFill>
                  <a:srgbClr val="FFFFFF"/>
                </a:solidFill>
              </a:rPr>
              <a:t>“Estamos vivendo mais que qualquer geração que nos precedeu. Todos nós, seja você aos 15, aos 20, 30, 40, 70. A esperança de vida não aumentou somente pra quem nasce hoje , mas para todos, e isso faz com  que seja tão importante nos prepararmos pra ENVELHECER. </a:t>
            </a:r>
            <a:br>
              <a:rPr lang="pt-BR" sz="3200" dirty="0">
                <a:solidFill>
                  <a:srgbClr val="FFFFFF"/>
                </a:solidFill>
              </a:rPr>
            </a:br>
            <a:r>
              <a:rPr lang="pt-BR" sz="3200" dirty="0">
                <a:solidFill>
                  <a:srgbClr val="FFFFFF"/>
                </a:solidFill>
              </a:rPr>
              <a:t>Depois dos 60 anos , ainda teremos um terço da vida pela frente ! </a:t>
            </a:r>
            <a:br>
              <a:rPr lang="pt-BR" sz="3200" dirty="0">
                <a:solidFill>
                  <a:srgbClr val="FFFFFF"/>
                </a:solidFill>
              </a:rPr>
            </a:br>
            <a:r>
              <a:rPr lang="pt-BR" sz="3200" dirty="0">
                <a:solidFill>
                  <a:srgbClr val="FFFFFF"/>
                </a:solidFill>
              </a:rPr>
              <a:t>Esse fenômeno tem sido chamado de A REVOLUÇÃO DA LONGEVIDADE”  </a:t>
            </a:r>
            <a:br>
              <a:rPr lang="pt-BR" sz="3200" dirty="0">
                <a:solidFill>
                  <a:srgbClr val="FFFFFF"/>
                </a:solidFill>
              </a:rPr>
            </a:br>
            <a:r>
              <a:rPr lang="pt-BR" sz="3200" dirty="0">
                <a:solidFill>
                  <a:srgbClr val="FFFFFF"/>
                </a:solidFill>
              </a:rPr>
              <a:t>Dr. </a:t>
            </a:r>
            <a:r>
              <a:rPr lang="pt-BR" sz="3200">
                <a:solidFill>
                  <a:srgbClr val="FFFFFF"/>
                </a:solidFill>
              </a:rPr>
              <a:t>Alexandre Kalache </a:t>
            </a:r>
            <a:endParaRPr lang="pt-BR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45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5">
            <a:extLst>
              <a:ext uri="{FF2B5EF4-FFF2-40B4-BE49-F238E27FC236}">
                <a16:creationId xmlns:a16="http://schemas.microsoft.com/office/drawing/2014/main" id="{B9CE012F-B442-E52E-C141-07277286DABF}"/>
              </a:ext>
            </a:extLst>
          </p:cNvPr>
          <p:cNvGrpSpPr/>
          <p:nvPr/>
        </p:nvGrpSpPr>
        <p:grpSpPr>
          <a:xfrm>
            <a:off x="506920" y="2628900"/>
            <a:ext cx="17284256" cy="6306311"/>
            <a:chOff x="0" y="0"/>
            <a:chExt cx="4552232" cy="1444942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0239180-D467-73BA-855C-A0602E3D71B7}"/>
                </a:ext>
              </a:extLst>
            </p:cNvPr>
            <p:cNvSpPr/>
            <p:nvPr/>
          </p:nvSpPr>
          <p:spPr>
            <a:xfrm>
              <a:off x="0" y="0"/>
              <a:ext cx="4552232" cy="1444942"/>
            </a:xfrm>
            <a:custGeom>
              <a:avLst/>
              <a:gdLst/>
              <a:ahLst/>
              <a:cxnLst/>
              <a:rect l="l" t="t" r="r" b="b"/>
              <a:pathLst>
                <a:path w="4552232" h="1444942">
                  <a:moveTo>
                    <a:pt x="34938" y="0"/>
                  </a:moveTo>
                  <a:lnTo>
                    <a:pt x="4517295" y="0"/>
                  </a:lnTo>
                  <a:cubicBezTo>
                    <a:pt x="4526561" y="0"/>
                    <a:pt x="4535447" y="3681"/>
                    <a:pt x="4541999" y="10233"/>
                  </a:cubicBezTo>
                  <a:cubicBezTo>
                    <a:pt x="4548551" y="16785"/>
                    <a:pt x="4552232" y="25672"/>
                    <a:pt x="4552232" y="34938"/>
                  </a:cubicBezTo>
                  <a:lnTo>
                    <a:pt x="4552232" y="1410004"/>
                  </a:lnTo>
                  <a:cubicBezTo>
                    <a:pt x="4552232" y="1429300"/>
                    <a:pt x="4536590" y="1444942"/>
                    <a:pt x="4517295" y="1444942"/>
                  </a:cubicBezTo>
                  <a:lnTo>
                    <a:pt x="34938" y="1444942"/>
                  </a:lnTo>
                  <a:cubicBezTo>
                    <a:pt x="15642" y="1444942"/>
                    <a:pt x="0" y="1429300"/>
                    <a:pt x="0" y="1410004"/>
                  </a:cubicBezTo>
                  <a:lnTo>
                    <a:pt x="0" y="34938"/>
                  </a:lnTo>
                  <a:cubicBezTo>
                    <a:pt x="0" y="15642"/>
                    <a:pt x="15642" y="0"/>
                    <a:pt x="34938" y="0"/>
                  </a:cubicBezTo>
                  <a:close/>
                </a:path>
              </a:pathLst>
            </a:custGeom>
            <a:solidFill>
              <a:srgbClr val="6D85FF">
                <a:alpha val="29804"/>
              </a:srgbClr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426C3F9B-DD7C-6C18-0DDA-36B20F6F12F5}"/>
                </a:ext>
              </a:extLst>
            </p:cNvPr>
            <p:cNvSpPr txBox="1"/>
            <p:nvPr/>
          </p:nvSpPr>
          <p:spPr>
            <a:xfrm>
              <a:off x="0" y="-47625"/>
              <a:ext cx="4552232" cy="1492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523979" y="3032504"/>
            <a:ext cx="4038621" cy="1044196"/>
          </a:xfrm>
          <a:custGeom>
            <a:avLst/>
            <a:gdLst/>
            <a:ahLst/>
            <a:cxnLst/>
            <a:rect l="l" t="t" r="r" b="b"/>
            <a:pathLst>
              <a:path w="3797075" h="1044196">
                <a:moveTo>
                  <a:pt x="0" y="0"/>
                </a:moveTo>
                <a:lnTo>
                  <a:pt x="3797075" y="0"/>
                </a:lnTo>
                <a:lnTo>
                  <a:pt x="3797075" y="1044196"/>
                </a:lnTo>
                <a:lnTo>
                  <a:pt x="0" y="10441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65790" y="2275873"/>
            <a:ext cx="2951186" cy="582859"/>
          </a:xfrm>
          <a:custGeom>
            <a:avLst/>
            <a:gdLst/>
            <a:ahLst/>
            <a:cxnLst/>
            <a:rect l="l" t="t" r="r" b="b"/>
            <a:pathLst>
              <a:path w="2951186" h="582859">
                <a:moveTo>
                  <a:pt x="0" y="0"/>
                </a:moveTo>
                <a:lnTo>
                  <a:pt x="2951186" y="0"/>
                </a:lnTo>
                <a:lnTo>
                  <a:pt x="2951186" y="582860"/>
                </a:lnTo>
                <a:lnTo>
                  <a:pt x="0" y="5828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09975" y="471340"/>
            <a:ext cx="2062816" cy="1766286"/>
          </a:xfrm>
          <a:custGeom>
            <a:avLst/>
            <a:gdLst/>
            <a:ahLst/>
            <a:cxnLst/>
            <a:rect l="l" t="t" r="r" b="b"/>
            <a:pathLst>
              <a:path w="2062816" h="1766286">
                <a:moveTo>
                  <a:pt x="0" y="0"/>
                </a:moveTo>
                <a:lnTo>
                  <a:pt x="2062816" y="0"/>
                </a:lnTo>
                <a:lnTo>
                  <a:pt x="2062816" y="1766286"/>
                </a:lnTo>
                <a:lnTo>
                  <a:pt x="0" y="17662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15209" y="3064400"/>
            <a:ext cx="3797074" cy="885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pt-BR" sz="2400" b="1" kern="100" dirty="0">
                <a:effectLst/>
                <a:latin typeface="Rubik Semi-Bold" panose="020B0604020202020204" charset="-79"/>
                <a:ea typeface="Calibri" panose="020F0502020204030204" pitchFamily="34" charset="0"/>
                <a:cs typeface="Rubik Semi-Bold" panose="020B0604020202020204" charset="-79"/>
              </a:rPr>
              <a:t>COMO O ETARISMO SE MANIFESTA?</a:t>
            </a:r>
            <a:endParaRPr lang="en-US" sz="3200" dirty="0">
              <a:solidFill>
                <a:srgbClr val="000000"/>
              </a:solidFill>
              <a:latin typeface="Rubik Semi-Bold" panose="020B0604020202020204" charset="-79"/>
              <a:cs typeface="Rubik Semi-Bold" panose="020B0604020202020204" charset="-79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04850" y="224760"/>
            <a:ext cx="13220700" cy="1184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400"/>
              </a:lnSpc>
            </a:pPr>
            <a:r>
              <a:rPr lang="pt-BR" sz="5400" dirty="0">
                <a:solidFill>
                  <a:srgbClr val="FFFFFF"/>
                </a:solidFill>
                <a:latin typeface="Nourd Bold"/>
              </a:rPr>
              <a:t>MANIFESTAÇÕES DO ETARISMO</a:t>
            </a:r>
            <a:endParaRPr lang="en-US" sz="5400" dirty="0">
              <a:solidFill>
                <a:srgbClr val="FFFFFF"/>
              </a:solidFill>
              <a:latin typeface="Nourd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54182" y="4152900"/>
            <a:ext cx="9067800" cy="4623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t-BR" sz="2600" b="1" u="sng" kern="100" dirty="0">
                <a:solidFill>
                  <a:srgbClr val="FFFFFF"/>
                </a:solidFill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Sutil</a:t>
            </a:r>
            <a:r>
              <a:rPr lang="pt-BR" sz="2600" b="1" kern="100" dirty="0">
                <a:solidFill>
                  <a:srgbClr val="FFFFFF"/>
                </a:solidFill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 e </a:t>
            </a:r>
            <a:r>
              <a:rPr lang="pt-BR" sz="2600" b="1" u="sng" kern="100" dirty="0">
                <a:solidFill>
                  <a:srgbClr val="FFFFFF"/>
                </a:solidFill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Difuso</a:t>
            </a:r>
            <a:r>
              <a:rPr lang="pt-BR" sz="2600" b="1" kern="100" dirty="0">
                <a:solidFill>
                  <a:srgbClr val="FFFFFF"/>
                </a:solidFill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 na sociedade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t-BR" sz="2600" b="1" kern="100" dirty="0">
                <a:solidFill>
                  <a:srgbClr val="FFFFFF"/>
                </a:solidFill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Exemplos de Frases </a:t>
            </a:r>
            <a:r>
              <a:rPr lang="pt-BR" sz="2600" b="1" u="sng" kern="100" dirty="0">
                <a:solidFill>
                  <a:srgbClr val="FFFFFF"/>
                </a:solidFill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Preconceituosas</a:t>
            </a:r>
            <a:r>
              <a:rPr lang="pt-BR" sz="2600" b="1" kern="100" dirty="0">
                <a:solidFill>
                  <a:srgbClr val="FFFFFF"/>
                </a:solidFill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:</a:t>
            </a:r>
          </a:p>
          <a:p>
            <a:pPr marL="1143000" lvl="2" indent="-2286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pt-BR" sz="2000" kern="100" dirty="0">
                <a:solidFill>
                  <a:srgbClr val="F4C9D2"/>
                </a:solidFill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“Você  não tem mais idade pra isso não acha ..."</a:t>
            </a:r>
          </a:p>
          <a:p>
            <a:pPr marL="1143000" lvl="2" indent="-2286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pt-BR" sz="2000" kern="100" dirty="0">
                <a:solidFill>
                  <a:srgbClr val="F4C9D2"/>
                </a:solidFill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"Que bonita , nem parece a idade que tem ..."</a:t>
            </a:r>
          </a:p>
          <a:p>
            <a:pPr marL="1143000" lvl="2" indent="-2286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pt-BR" sz="2000" kern="100" dirty="0">
                <a:solidFill>
                  <a:srgbClr val="F4C9D2"/>
                </a:solidFill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"Você viu ? Ela tem idade pra ser mãe dele ...</a:t>
            </a:r>
          </a:p>
          <a:p>
            <a:pPr marL="1143000" lvl="2" indent="-2286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pt-BR" sz="2000" kern="100" dirty="0">
                <a:solidFill>
                  <a:srgbClr val="F4C9D2"/>
                </a:solidFill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"Precisamos de alguém com sangue novo pra esse cargo ... "</a:t>
            </a:r>
          </a:p>
          <a:p>
            <a:pPr marL="1143000" lvl="2" indent="-2286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pt-BR" sz="2000" kern="100" dirty="0">
                <a:solidFill>
                  <a:srgbClr val="F4C9D2"/>
                </a:solidFill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"Lá vem a vovozinha , carente , não está com nada , só quer conversar ..."</a:t>
            </a:r>
          </a:p>
          <a:p>
            <a:pPr marL="1143000" lvl="2" indent="-2286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pt-BR" sz="2000" kern="100" dirty="0">
                <a:solidFill>
                  <a:srgbClr val="F4C9D2"/>
                </a:solidFill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"Ah! Ele esqueceu de novo, deve ser o alemão que chegou ou está chegando..." </a:t>
            </a:r>
          </a:p>
          <a:p>
            <a:pPr marL="1143000" lvl="2" indent="-2286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pt-BR" sz="2000" kern="100" dirty="0">
                <a:solidFill>
                  <a:srgbClr val="F4C9D2"/>
                </a:solidFill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"Não tenho mais vontade, estou ficando velha!"</a:t>
            </a:r>
          </a:p>
        </p:txBody>
      </p:sp>
      <p:sp>
        <p:nvSpPr>
          <p:cNvPr id="14" name="AutoShape 14"/>
          <p:cNvSpPr/>
          <p:nvPr/>
        </p:nvSpPr>
        <p:spPr>
          <a:xfrm>
            <a:off x="-71917" y="9234488"/>
            <a:ext cx="18288000" cy="0"/>
          </a:xfrm>
          <a:prstGeom prst="line">
            <a:avLst/>
          </a:prstGeom>
          <a:ln w="9525" cap="flat">
            <a:solidFill>
              <a:srgbClr val="FFFFFF">
                <a:alpha val="33725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22">
            <a:hlinkClick r:id="" action="ppaction://media"/>
            <a:extLst>
              <a:ext uri="{FF2B5EF4-FFF2-40B4-BE49-F238E27FC236}">
                <a16:creationId xmlns:a16="http://schemas.microsoft.com/office/drawing/2014/main" id="{36A386C6-A238-BDBD-55E6-CACD511D57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0712" y="3708369"/>
            <a:ext cx="7781698" cy="4377204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80861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C063675C-FF41-38E3-7B82-C42341C6715E}"/>
              </a:ext>
            </a:extLst>
          </p:cNvPr>
          <p:cNvGrpSpPr/>
          <p:nvPr/>
        </p:nvGrpSpPr>
        <p:grpSpPr>
          <a:xfrm>
            <a:off x="506920" y="2095212"/>
            <a:ext cx="17284256" cy="6840000"/>
            <a:chOff x="0" y="0"/>
            <a:chExt cx="4552232" cy="144494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6220141-28C0-D862-7439-4529596DB90C}"/>
                </a:ext>
              </a:extLst>
            </p:cNvPr>
            <p:cNvSpPr/>
            <p:nvPr/>
          </p:nvSpPr>
          <p:spPr>
            <a:xfrm>
              <a:off x="0" y="0"/>
              <a:ext cx="4552232" cy="1444942"/>
            </a:xfrm>
            <a:custGeom>
              <a:avLst/>
              <a:gdLst/>
              <a:ahLst/>
              <a:cxnLst/>
              <a:rect l="l" t="t" r="r" b="b"/>
              <a:pathLst>
                <a:path w="4552232" h="1444942">
                  <a:moveTo>
                    <a:pt x="34938" y="0"/>
                  </a:moveTo>
                  <a:lnTo>
                    <a:pt x="4517295" y="0"/>
                  </a:lnTo>
                  <a:cubicBezTo>
                    <a:pt x="4526561" y="0"/>
                    <a:pt x="4535447" y="3681"/>
                    <a:pt x="4541999" y="10233"/>
                  </a:cubicBezTo>
                  <a:cubicBezTo>
                    <a:pt x="4548551" y="16785"/>
                    <a:pt x="4552232" y="25672"/>
                    <a:pt x="4552232" y="34938"/>
                  </a:cubicBezTo>
                  <a:lnTo>
                    <a:pt x="4552232" y="1410004"/>
                  </a:lnTo>
                  <a:cubicBezTo>
                    <a:pt x="4552232" y="1429300"/>
                    <a:pt x="4536590" y="1444942"/>
                    <a:pt x="4517295" y="1444942"/>
                  </a:cubicBezTo>
                  <a:lnTo>
                    <a:pt x="34938" y="1444942"/>
                  </a:lnTo>
                  <a:cubicBezTo>
                    <a:pt x="15642" y="1444942"/>
                    <a:pt x="0" y="1429300"/>
                    <a:pt x="0" y="1410004"/>
                  </a:cubicBezTo>
                  <a:lnTo>
                    <a:pt x="0" y="34938"/>
                  </a:lnTo>
                  <a:cubicBezTo>
                    <a:pt x="0" y="15642"/>
                    <a:pt x="15642" y="0"/>
                    <a:pt x="34938" y="0"/>
                  </a:cubicBezTo>
                  <a:close/>
                </a:path>
              </a:pathLst>
            </a:custGeom>
            <a:solidFill>
              <a:srgbClr val="6D85FF">
                <a:alpha val="29804"/>
              </a:srgbClr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299F9B02-5335-CC6B-B75D-851CC36B3665}"/>
                </a:ext>
              </a:extLst>
            </p:cNvPr>
            <p:cNvSpPr txBox="1"/>
            <p:nvPr/>
          </p:nvSpPr>
          <p:spPr>
            <a:xfrm>
              <a:off x="0" y="-47625"/>
              <a:ext cx="4552232" cy="1492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191625"/>
            <a:ext cx="18288000" cy="0"/>
          </a:xfrm>
          <a:prstGeom prst="line">
            <a:avLst/>
          </a:prstGeom>
          <a:ln w="9525" cap="flat">
            <a:solidFill>
              <a:srgbClr val="FFFFFF">
                <a:alpha val="33725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13716000" y="5143500"/>
            <a:ext cx="3260652" cy="3007188"/>
            <a:chOff x="0" y="0"/>
            <a:chExt cx="4347537" cy="4009583"/>
          </a:xfrm>
        </p:grpSpPr>
        <p:sp>
          <p:nvSpPr>
            <p:cNvPr id="13" name="TextBox 13"/>
            <p:cNvSpPr txBox="1"/>
            <p:nvPr/>
          </p:nvSpPr>
          <p:spPr>
            <a:xfrm>
              <a:off x="0" y="0"/>
              <a:ext cx="4347537" cy="1207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99"/>
                </a:lnSpc>
                <a:spcBef>
                  <a:spcPct val="0"/>
                </a:spcBef>
              </a:pPr>
              <a:r>
                <a:rPr lang="en-US" sz="2999" dirty="0">
                  <a:solidFill>
                    <a:srgbClr val="FFFFFF"/>
                  </a:solidFill>
                  <a:latin typeface="Rubik Bold"/>
                </a:rPr>
                <a:t>ETARISMO AUTO DIRIGIDO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657145"/>
              <a:ext cx="4347537" cy="2352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pt-BR" sz="2499" dirty="0">
                  <a:solidFill>
                    <a:srgbClr val="F4C9D2"/>
                  </a:solidFill>
                  <a:latin typeface="Rubik Bold"/>
                </a:rPr>
                <a:t>Quando</a:t>
              </a:r>
              <a:r>
                <a:rPr lang="en-US" sz="2499" dirty="0">
                  <a:solidFill>
                    <a:srgbClr val="F4C9D2"/>
                  </a:solidFill>
                  <a:latin typeface="Rubik Bold"/>
                </a:rPr>
                <a:t> o </a:t>
              </a:r>
              <a:r>
                <a:rPr lang="pt-BR" sz="2499" dirty="0">
                  <a:solidFill>
                    <a:srgbClr val="F4C9D2"/>
                  </a:solidFill>
                  <a:latin typeface="Rubik Bold"/>
                </a:rPr>
                <a:t>preconceito</a:t>
              </a:r>
              <a:r>
                <a:rPr lang="en-US" sz="2499" dirty="0">
                  <a:solidFill>
                    <a:srgbClr val="F4C9D2"/>
                  </a:solidFill>
                  <a:latin typeface="Rubik Bold"/>
                </a:rPr>
                <a:t> é </a:t>
              </a:r>
              <a:r>
                <a:rPr lang="pt-BR" sz="2499" dirty="0">
                  <a:solidFill>
                    <a:srgbClr val="F4C9D2"/>
                  </a:solidFill>
                  <a:latin typeface="Rubik Bold"/>
                </a:rPr>
                <a:t>voltado</a:t>
              </a:r>
              <a:r>
                <a:rPr lang="en-US" sz="2499" dirty="0">
                  <a:solidFill>
                    <a:srgbClr val="F4C9D2"/>
                  </a:solidFill>
                  <a:latin typeface="Rubik Bold"/>
                </a:rPr>
                <a:t> </a:t>
              </a:r>
              <a:r>
                <a:rPr lang="en-US" sz="2800" b="1" u="sng" dirty="0">
                  <a:solidFill>
                    <a:srgbClr val="F4C9D2"/>
                  </a:solidFill>
                  <a:latin typeface="Rubik Bold"/>
                </a:rPr>
                <a:t>contra </a:t>
              </a:r>
              <a:r>
                <a:rPr lang="pt-BR" sz="2800" b="1" u="sng" dirty="0">
                  <a:solidFill>
                    <a:srgbClr val="F4C9D2"/>
                  </a:solidFill>
                  <a:latin typeface="Rubik Bold"/>
                </a:rPr>
                <a:t>si</a:t>
              </a:r>
              <a:r>
                <a:rPr lang="en-US" sz="2800" b="1" u="sng" dirty="0">
                  <a:solidFill>
                    <a:srgbClr val="F4C9D2"/>
                  </a:solidFill>
                  <a:latin typeface="Rubik Bold"/>
                </a:rPr>
                <a:t>  </a:t>
              </a:r>
              <a:r>
                <a:rPr lang="pt-BR" sz="2800" b="1" u="sng" dirty="0">
                  <a:solidFill>
                    <a:srgbClr val="F4C9D2"/>
                  </a:solidFill>
                  <a:latin typeface="Rubik Bold"/>
                </a:rPr>
                <a:t>mesmo</a:t>
              </a:r>
              <a:endParaRPr lang="pt-BR" sz="2800" b="1" u="sng" dirty="0">
                <a:solidFill>
                  <a:srgbClr val="F4C9D2"/>
                </a:solidFill>
                <a:latin typeface="Rubik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372350" y="5143500"/>
            <a:ext cx="3260652" cy="2558347"/>
            <a:chOff x="0" y="0"/>
            <a:chExt cx="4347537" cy="3411129"/>
          </a:xfrm>
        </p:grpSpPr>
        <p:sp>
          <p:nvSpPr>
            <p:cNvPr id="16" name="TextBox 16"/>
            <p:cNvSpPr txBox="1"/>
            <p:nvPr/>
          </p:nvSpPr>
          <p:spPr>
            <a:xfrm>
              <a:off x="0" y="0"/>
              <a:ext cx="4347537" cy="1207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99"/>
                </a:lnSpc>
                <a:spcBef>
                  <a:spcPct val="0"/>
                </a:spcBef>
              </a:pPr>
              <a:r>
                <a:rPr lang="en-US" sz="2999" dirty="0">
                  <a:solidFill>
                    <a:srgbClr val="FFFFFF"/>
                  </a:solidFill>
                  <a:latin typeface="Rubik Bold"/>
                </a:rPr>
                <a:t>ETARISMO INTERPESSOAL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657145"/>
              <a:ext cx="4347537" cy="1753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dirty="0">
                  <a:solidFill>
                    <a:srgbClr val="F4C9D2"/>
                  </a:solidFill>
                  <a:latin typeface="Rubik Bold"/>
                </a:rPr>
                <a:t>Surge da </a:t>
              </a:r>
              <a:r>
                <a:rPr lang="pt-BR" sz="2800" b="1" u="sng" dirty="0">
                  <a:solidFill>
                    <a:srgbClr val="F4C9D2"/>
                  </a:solidFill>
                  <a:latin typeface="Rubik Bold"/>
                </a:rPr>
                <a:t>interação</a:t>
              </a:r>
              <a:r>
                <a:rPr lang="en-US" sz="2800" b="1" u="sng" dirty="0">
                  <a:solidFill>
                    <a:srgbClr val="F4C9D2"/>
                  </a:solidFill>
                  <a:latin typeface="Rubik Bold"/>
                </a:rPr>
                <a:t> </a:t>
              </a:r>
              <a:r>
                <a:rPr lang="en-US" sz="2499" dirty="0">
                  <a:solidFill>
                    <a:srgbClr val="F4C9D2"/>
                  </a:solidFill>
                  <a:latin typeface="Rubik Bold"/>
                </a:rPr>
                <a:t>entre duas </a:t>
              </a:r>
              <a:r>
                <a:rPr lang="pt-BR" sz="2499" dirty="0">
                  <a:solidFill>
                    <a:srgbClr val="F4C9D2"/>
                  </a:solidFill>
                  <a:latin typeface="Rubik Bold"/>
                </a:rPr>
                <a:t>ou</a:t>
              </a:r>
              <a:r>
                <a:rPr lang="en-US" sz="2499" dirty="0">
                  <a:solidFill>
                    <a:srgbClr val="F4C9D2"/>
                  </a:solidFill>
                  <a:latin typeface="Rubik Bold"/>
                </a:rPr>
                <a:t> </a:t>
              </a:r>
              <a:r>
                <a:rPr lang="pt-BR" sz="2499" dirty="0">
                  <a:solidFill>
                    <a:srgbClr val="F4C9D2"/>
                  </a:solidFill>
                  <a:latin typeface="Rubik Bold"/>
                </a:rPr>
                <a:t>mais</a:t>
              </a:r>
              <a:r>
                <a:rPr lang="en-US" sz="2499" dirty="0">
                  <a:solidFill>
                    <a:srgbClr val="F4C9D2"/>
                  </a:solidFill>
                  <a:latin typeface="Rubik Bold"/>
                </a:rPr>
                <a:t> </a:t>
              </a:r>
              <a:r>
                <a:rPr lang="pt-BR" sz="2499" dirty="0">
                  <a:solidFill>
                    <a:srgbClr val="F4C9D2"/>
                  </a:solidFill>
                  <a:latin typeface="Rubik Bold"/>
                </a:rPr>
                <a:t>pessoas</a:t>
              </a:r>
              <a:endParaRPr lang="pt-BR" sz="2499" dirty="0">
                <a:solidFill>
                  <a:srgbClr val="F4C9D2"/>
                </a:solidFill>
                <a:latin typeface="Rubik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897629" y="390527"/>
            <a:ext cx="13723371" cy="1127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750"/>
              </a:lnSpc>
            </a:pPr>
            <a:r>
              <a:rPr lang="en-US" sz="5400" dirty="0">
                <a:solidFill>
                  <a:srgbClr val="FFFFFF"/>
                </a:solidFill>
                <a:latin typeface="Nourd Bold"/>
              </a:rPr>
              <a:t>TIPOS DE ETARISMO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028701" y="5143500"/>
            <a:ext cx="3260652" cy="3465775"/>
            <a:chOff x="0" y="0"/>
            <a:chExt cx="4347537" cy="4621032"/>
          </a:xfrm>
        </p:grpSpPr>
        <p:sp>
          <p:nvSpPr>
            <p:cNvPr id="20" name="TextBox 20"/>
            <p:cNvSpPr txBox="1"/>
            <p:nvPr/>
          </p:nvSpPr>
          <p:spPr>
            <a:xfrm>
              <a:off x="0" y="0"/>
              <a:ext cx="4347537" cy="1207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99"/>
                </a:lnSpc>
                <a:spcBef>
                  <a:spcPct val="0"/>
                </a:spcBef>
              </a:pPr>
              <a:r>
                <a:rPr lang="en-US" sz="2999" dirty="0">
                  <a:solidFill>
                    <a:srgbClr val="FFFFFF"/>
                  </a:solidFill>
                  <a:latin typeface="Rubik Bold"/>
                </a:rPr>
                <a:t>ETARISMO INSTITUCIONAL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657145"/>
              <a:ext cx="4347537" cy="29638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pt-BR" sz="2499" dirty="0">
                  <a:solidFill>
                    <a:srgbClr val="F4C9D2"/>
                  </a:solidFill>
                  <a:latin typeface="Rubik Bold"/>
                </a:rPr>
                <a:t>Praticas</a:t>
              </a:r>
              <a:r>
                <a:rPr lang="en-US" sz="2499" dirty="0">
                  <a:solidFill>
                    <a:srgbClr val="F4C9D2"/>
                  </a:solidFill>
                  <a:latin typeface="Rubik Bold"/>
                </a:rPr>
                <a:t> que </a:t>
              </a:r>
              <a:r>
                <a:rPr lang="pt-BR" sz="2499" dirty="0">
                  <a:solidFill>
                    <a:srgbClr val="F4C9D2"/>
                  </a:solidFill>
                  <a:latin typeface="Rubik Bold"/>
                </a:rPr>
                <a:t>restringem</a:t>
              </a:r>
              <a:r>
                <a:rPr lang="en-US" sz="2499" dirty="0">
                  <a:solidFill>
                    <a:srgbClr val="F4C9D2"/>
                  </a:solidFill>
                  <a:latin typeface="Rubik Bold"/>
                </a:rPr>
                <a:t> as  </a:t>
              </a:r>
              <a:r>
                <a:rPr lang="pt-BR" sz="2499" dirty="0">
                  <a:solidFill>
                    <a:srgbClr val="F4C9D2"/>
                  </a:solidFill>
                  <a:latin typeface="Rubik Bold"/>
                </a:rPr>
                <a:t>oportunidades</a:t>
              </a:r>
              <a:r>
                <a:rPr lang="en-US" sz="2499" dirty="0">
                  <a:solidFill>
                    <a:srgbClr val="F4C9D2"/>
                  </a:solidFill>
                  <a:latin typeface="Rubik Bold"/>
                </a:rPr>
                <a:t>:</a:t>
              </a:r>
              <a:br>
                <a:rPr lang="pt-BR" sz="2499" dirty="0">
                  <a:solidFill>
                    <a:srgbClr val="F4C9D2"/>
                  </a:solidFill>
                  <a:latin typeface="Rubik Bold"/>
                </a:rPr>
              </a:br>
              <a:r>
                <a:rPr lang="pt-BR" sz="2499" dirty="0">
                  <a:solidFill>
                    <a:srgbClr val="F4C9D2"/>
                  </a:solidFill>
                  <a:latin typeface="Rubik Bold"/>
                </a:rPr>
                <a:t>Leis e normas </a:t>
              </a:r>
              <a:r>
                <a:rPr lang="pt-BR" sz="2800" b="1" u="sng" dirty="0">
                  <a:solidFill>
                    <a:srgbClr val="F4C9D2"/>
                  </a:solidFill>
                  <a:latin typeface="Rubik Bold"/>
                </a:rPr>
                <a:t>discriminatórias</a:t>
              </a:r>
              <a:endParaRPr lang="en-US" sz="2800" b="1" u="sng" dirty="0">
                <a:solidFill>
                  <a:srgbClr val="F4C9D2"/>
                </a:solidFill>
                <a:latin typeface="Rubik Bold"/>
              </a:endParaRPr>
            </a:p>
          </p:txBody>
        </p:sp>
      </p:grpSp>
      <p:sp>
        <p:nvSpPr>
          <p:cNvPr id="27" name="Freeform 4">
            <a:extLst>
              <a:ext uri="{FF2B5EF4-FFF2-40B4-BE49-F238E27FC236}">
                <a16:creationId xmlns:a16="http://schemas.microsoft.com/office/drawing/2014/main" id="{77C73D49-43AE-A39D-DA8E-D0305C9FFC5D}"/>
              </a:ext>
            </a:extLst>
          </p:cNvPr>
          <p:cNvSpPr/>
          <p:nvPr/>
        </p:nvSpPr>
        <p:spPr>
          <a:xfrm>
            <a:off x="14935200" y="2591604"/>
            <a:ext cx="1066800" cy="2287902"/>
          </a:xfrm>
          <a:custGeom>
            <a:avLst/>
            <a:gdLst/>
            <a:ahLst/>
            <a:cxnLst/>
            <a:rect l="l" t="t" r="r" b="b"/>
            <a:pathLst>
              <a:path w="4253556" h="15191272">
                <a:moveTo>
                  <a:pt x="0" y="0"/>
                </a:moveTo>
                <a:lnTo>
                  <a:pt x="4253556" y="0"/>
                </a:lnTo>
                <a:lnTo>
                  <a:pt x="4253556" y="15191272"/>
                </a:lnTo>
                <a:lnTo>
                  <a:pt x="0" y="151912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699701CE-9EA8-6486-5EC5-3755BB5CFAA4}"/>
              </a:ext>
            </a:extLst>
          </p:cNvPr>
          <p:cNvSpPr/>
          <p:nvPr/>
        </p:nvSpPr>
        <p:spPr>
          <a:xfrm>
            <a:off x="7614450" y="2603057"/>
            <a:ext cx="3018552" cy="2202896"/>
          </a:xfrm>
          <a:custGeom>
            <a:avLst/>
            <a:gdLst/>
            <a:ahLst/>
            <a:cxnLst/>
            <a:rect l="l" t="t" r="r" b="b"/>
            <a:pathLst>
              <a:path w="7969230" h="5882741">
                <a:moveTo>
                  <a:pt x="0" y="0"/>
                </a:moveTo>
                <a:lnTo>
                  <a:pt x="7969230" y="0"/>
                </a:lnTo>
                <a:lnTo>
                  <a:pt x="7969230" y="5882741"/>
                </a:lnTo>
                <a:lnTo>
                  <a:pt x="0" y="5882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4EFAFE7-FEBF-FB3B-C91C-4603108A6C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3" r="18928"/>
          <a:stretch/>
        </p:blipFill>
        <p:spPr>
          <a:xfrm>
            <a:off x="1354675" y="2628900"/>
            <a:ext cx="2531525" cy="228790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5">
            <a:extLst>
              <a:ext uri="{FF2B5EF4-FFF2-40B4-BE49-F238E27FC236}">
                <a16:creationId xmlns:a16="http://schemas.microsoft.com/office/drawing/2014/main" id="{A9517C5E-5454-126A-124A-592F9B08F33B}"/>
              </a:ext>
            </a:extLst>
          </p:cNvPr>
          <p:cNvGrpSpPr/>
          <p:nvPr/>
        </p:nvGrpSpPr>
        <p:grpSpPr>
          <a:xfrm>
            <a:off x="501872" y="2095500"/>
            <a:ext cx="17284256" cy="6840000"/>
            <a:chOff x="0" y="0"/>
            <a:chExt cx="4552232" cy="1444942"/>
          </a:xfrm>
        </p:grpSpPr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295D6AC1-6B3C-31BA-A6A4-601D5D033230}"/>
                </a:ext>
              </a:extLst>
            </p:cNvPr>
            <p:cNvSpPr/>
            <p:nvPr/>
          </p:nvSpPr>
          <p:spPr>
            <a:xfrm>
              <a:off x="0" y="0"/>
              <a:ext cx="4552232" cy="1444942"/>
            </a:xfrm>
            <a:custGeom>
              <a:avLst/>
              <a:gdLst/>
              <a:ahLst/>
              <a:cxnLst/>
              <a:rect l="l" t="t" r="r" b="b"/>
              <a:pathLst>
                <a:path w="4552232" h="1444942">
                  <a:moveTo>
                    <a:pt x="34938" y="0"/>
                  </a:moveTo>
                  <a:lnTo>
                    <a:pt x="4517295" y="0"/>
                  </a:lnTo>
                  <a:cubicBezTo>
                    <a:pt x="4526561" y="0"/>
                    <a:pt x="4535447" y="3681"/>
                    <a:pt x="4541999" y="10233"/>
                  </a:cubicBezTo>
                  <a:cubicBezTo>
                    <a:pt x="4548551" y="16785"/>
                    <a:pt x="4552232" y="25672"/>
                    <a:pt x="4552232" y="34938"/>
                  </a:cubicBezTo>
                  <a:lnTo>
                    <a:pt x="4552232" y="1410004"/>
                  </a:lnTo>
                  <a:cubicBezTo>
                    <a:pt x="4552232" y="1429300"/>
                    <a:pt x="4536590" y="1444942"/>
                    <a:pt x="4517295" y="1444942"/>
                  </a:cubicBezTo>
                  <a:lnTo>
                    <a:pt x="34938" y="1444942"/>
                  </a:lnTo>
                  <a:cubicBezTo>
                    <a:pt x="15642" y="1444942"/>
                    <a:pt x="0" y="1429300"/>
                    <a:pt x="0" y="1410004"/>
                  </a:cubicBezTo>
                  <a:lnTo>
                    <a:pt x="0" y="34938"/>
                  </a:lnTo>
                  <a:cubicBezTo>
                    <a:pt x="0" y="15642"/>
                    <a:pt x="15642" y="0"/>
                    <a:pt x="34938" y="0"/>
                  </a:cubicBezTo>
                  <a:close/>
                </a:path>
              </a:pathLst>
            </a:custGeom>
            <a:solidFill>
              <a:srgbClr val="6D85FF">
                <a:alpha val="29804"/>
              </a:srgbClr>
            </a:solidFill>
          </p:spPr>
        </p:sp>
        <p:sp>
          <p:nvSpPr>
            <p:cNvPr id="37" name="TextBox 7">
              <a:extLst>
                <a:ext uri="{FF2B5EF4-FFF2-40B4-BE49-F238E27FC236}">
                  <a16:creationId xmlns:a16="http://schemas.microsoft.com/office/drawing/2014/main" id="{2C9EA69A-BBE2-F66D-4C30-FE0B71E9EF63}"/>
                </a:ext>
              </a:extLst>
            </p:cNvPr>
            <p:cNvSpPr txBox="1"/>
            <p:nvPr/>
          </p:nvSpPr>
          <p:spPr>
            <a:xfrm>
              <a:off x="0" y="-47625"/>
              <a:ext cx="4552232" cy="1492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191625"/>
            <a:ext cx="18288000" cy="0"/>
          </a:xfrm>
          <a:prstGeom prst="line">
            <a:avLst/>
          </a:prstGeom>
          <a:ln w="9525" cap="flat">
            <a:solidFill>
              <a:srgbClr val="FFFFFF">
                <a:alpha val="33725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13998652" y="5067666"/>
            <a:ext cx="3260652" cy="3043979"/>
            <a:chOff x="0" y="0"/>
            <a:chExt cx="4347537" cy="327918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4347537" cy="18140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99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FFFFFF"/>
                  </a:solidFill>
                  <a:latin typeface="Rubik Bold" panose="020B0604020202020204" charset="-79"/>
                  <a:cs typeface="Rubik Bold" panose="020B0604020202020204" charset="-79"/>
                </a:rPr>
                <a:t>IMPORTÂNCIA DA DIVERSIDADE ETÁRIA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786995"/>
              <a:ext cx="4347537" cy="14921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pt-BR" sz="2800" dirty="0">
                  <a:solidFill>
                    <a:srgbClr val="F4C9D2"/>
                  </a:solidFill>
                  <a:latin typeface="Rubik Semi-Bold" panose="020B0604020202020204" charset="-79"/>
                  <a:cs typeface="Rubik Semi-Bold" panose="020B0604020202020204" charset="-79"/>
                </a:rPr>
                <a:t>Necessidade de políticas de diversidade etária</a:t>
              </a:r>
              <a:endParaRPr lang="en-US" sz="2800" dirty="0">
                <a:solidFill>
                  <a:srgbClr val="F4C9D2"/>
                </a:solidFill>
                <a:latin typeface="Rubik Semi-Bold" panose="020B0604020202020204" charset="-79"/>
                <a:cs typeface="Rubik Semi-Bold" panose="020B0604020202020204" charset="-79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675335" y="5067666"/>
            <a:ext cx="3260652" cy="3804300"/>
            <a:chOff x="0" y="0"/>
            <a:chExt cx="4347537" cy="4085694"/>
          </a:xfrm>
        </p:grpSpPr>
        <p:sp>
          <p:nvSpPr>
            <p:cNvPr id="13" name="TextBox 13"/>
            <p:cNvSpPr txBox="1"/>
            <p:nvPr/>
          </p:nvSpPr>
          <p:spPr>
            <a:xfrm>
              <a:off x="0" y="0"/>
              <a:ext cx="4347537" cy="1207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99"/>
                </a:lnSpc>
                <a:spcBef>
                  <a:spcPct val="0"/>
                </a:spcBef>
              </a:pPr>
              <a:r>
                <a:rPr lang="pt-BR" sz="2400" dirty="0">
                  <a:solidFill>
                    <a:srgbClr val="FFFFFF"/>
                  </a:solidFill>
                  <a:latin typeface="Rubik Bold"/>
                </a:rPr>
                <a:t>ESTEREÓTIPOS</a:t>
              </a:r>
              <a:r>
                <a:rPr lang="en-US" sz="2400" dirty="0">
                  <a:solidFill>
                    <a:srgbClr val="FFFFFF"/>
                  </a:solidFill>
                  <a:latin typeface="Rubik Bold"/>
                </a:rPr>
                <a:t> DE </a:t>
              </a:r>
              <a:r>
                <a:rPr lang="pt-BR" sz="2400" dirty="0">
                  <a:solidFill>
                    <a:srgbClr val="FFFFFF"/>
                  </a:solidFill>
                  <a:latin typeface="Rubik Bold"/>
                </a:rPr>
                <a:t>FLEXIBILIDADE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733254"/>
              <a:ext cx="4347537" cy="23524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pt-BR" sz="2800" dirty="0">
                  <a:solidFill>
                    <a:srgbClr val="F4C9D2"/>
                  </a:solidFill>
                  <a:latin typeface="Rubik Semi-Bold" panose="020B0604020202020204" charset="-79"/>
                  <a:cs typeface="Rubik Semi-Bold" panose="020B0604020202020204" charset="-79"/>
                </a:rPr>
                <a:t>Percepção de trabalhadores mais velhos como menos flexíveis</a:t>
              </a:r>
              <a:endParaRPr lang="en-US" sz="2800" dirty="0">
                <a:solidFill>
                  <a:srgbClr val="F4C9D2"/>
                </a:solidFill>
                <a:latin typeface="Rubik Semi-Bold" panose="020B0604020202020204" charset="-79"/>
                <a:cs typeface="Rubik Semi-Bold" panose="020B0604020202020204" charset="-79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352018" y="5067667"/>
            <a:ext cx="3260652" cy="2514233"/>
            <a:chOff x="0" y="0"/>
            <a:chExt cx="4347537" cy="2509969"/>
          </a:xfrm>
        </p:grpSpPr>
        <p:sp>
          <p:nvSpPr>
            <p:cNvPr id="16" name="TextBox 16"/>
            <p:cNvSpPr txBox="1"/>
            <p:nvPr/>
          </p:nvSpPr>
          <p:spPr>
            <a:xfrm>
              <a:off x="0" y="0"/>
              <a:ext cx="4347537" cy="13112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99"/>
                </a:lnSpc>
                <a:spcBef>
                  <a:spcPct val="0"/>
                </a:spcBef>
              </a:pPr>
              <a:r>
                <a:rPr lang="pt-BR" sz="2400" dirty="0">
                  <a:solidFill>
                    <a:srgbClr val="FFFFFF"/>
                  </a:solidFill>
                  <a:latin typeface="Rubik Bold"/>
                </a:rPr>
                <a:t>MARGINALIZAÇÃO NO AMBIENTE DE TRABALHO</a:t>
              </a:r>
              <a:endParaRPr lang="en-US" sz="2400" dirty="0">
                <a:solidFill>
                  <a:srgbClr val="FFFFFF"/>
                </a:solidFill>
                <a:latin typeface="Rubik Bold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657145"/>
              <a:ext cx="4347537" cy="8528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pt-BR" sz="2800" dirty="0">
                  <a:solidFill>
                    <a:srgbClr val="F4C9D2"/>
                  </a:solidFill>
                  <a:latin typeface="Rubik Semi-Bold" panose="020B0604020202020204" charset="-79"/>
                  <a:cs typeface="Rubik Semi-Bold" panose="020B0604020202020204" charset="-79"/>
                </a:rPr>
                <a:t>Exclusão de cargos e equipes</a:t>
              </a:r>
              <a:endParaRPr lang="en-US" sz="2800" dirty="0">
                <a:solidFill>
                  <a:srgbClr val="F4C9D2"/>
                </a:solidFill>
                <a:latin typeface="Rubik Semi-Bold" panose="020B0604020202020204" charset="-79"/>
                <a:cs typeface="Rubik Semi-Bold" panose="020B0604020202020204" charset="-79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28701" y="390527"/>
            <a:ext cx="16230603" cy="1127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750"/>
              </a:lnSpc>
            </a:pPr>
            <a:r>
              <a:rPr lang="pt-BR" sz="5400" dirty="0">
                <a:solidFill>
                  <a:srgbClr val="FFFFFF"/>
                </a:solidFill>
                <a:latin typeface="Nourd Bold"/>
              </a:rPr>
              <a:t>ETARISMO NO MUNDO DO TRABALHO</a:t>
            </a:r>
            <a:endParaRPr lang="en-US" sz="5400" dirty="0">
              <a:solidFill>
                <a:srgbClr val="FFFFFF"/>
              </a:solidFill>
              <a:latin typeface="Nourd Bol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1028701" y="5067667"/>
            <a:ext cx="3260652" cy="3276232"/>
            <a:chOff x="0" y="0"/>
            <a:chExt cx="4347537" cy="3411129"/>
          </a:xfrm>
        </p:grpSpPr>
        <p:sp>
          <p:nvSpPr>
            <p:cNvPr id="20" name="TextBox 20"/>
            <p:cNvSpPr txBox="1"/>
            <p:nvPr/>
          </p:nvSpPr>
          <p:spPr>
            <a:xfrm>
              <a:off x="0" y="0"/>
              <a:ext cx="4347537" cy="1181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99"/>
                </a:lnSpc>
                <a:spcBef>
                  <a:spcPct val="0"/>
                </a:spcBef>
              </a:pPr>
              <a:r>
                <a:rPr lang="pt-BR" sz="2400" b="1" dirty="0">
                  <a:solidFill>
                    <a:srgbClr val="FFFFFF"/>
                  </a:solidFill>
                  <a:latin typeface="Rubik Bold"/>
                </a:rPr>
                <a:t>DESAFIOS DE EMPREGABILIDADE</a:t>
              </a:r>
              <a:endParaRPr lang="en-US" sz="2400" b="1" dirty="0">
                <a:solidFill>
                  <a:srgbClr val="FFFFFF"/>
                </a:solidFill>
                <a:latin typeface="Rubik Bold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657145"/>
              <a:ext cx="4347537" cy="1753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pt-BR" sz="2800" dirty="0">
                  <a:solidFill>
                    <a:srgbClr val="F4C9D2"/>
                  </a:solidFill>
                  <a:latin typeface="Rubik Semi-Bold" panose="020B0604020202020204" charset="-79"/>
                  <a:cs typeface="Rubik Semi-Bold" panose="020B0604020202020204" charset="-79"/>
                </a:rPr>
                <a:t>Dificuldade de encontrar e manter emprego</a:t>
              </a:r>
              <a:endParaRPr lang="en-US" sz="2800" dirty="0">
                <a:solidFill>
                  <a:srgbClr val="F4C9D2"/>
                </a:solidFill>
                <a:latin typeface="Rubik Semi-Bold" panose="020B0604020202020204" charset="-79"/>
                <a:cs typeface="Rubik Semi-Bold" panose="020B0604020202020204" charset="-79"/>
              </a:endParaRPr>
            </a:p>
          </p:txBody>
        </p:sp>
      </p:grpSp>
      <p:pic>
        <p:nvPicPr>
          <p:cNvPr id="26" name="Imagem 25">
            <a:extLst>
              <a:ext uri="{FF2B5EF4-FFF2-40B4-BE49-F238E27FC236}">
                <a16:creationId xmlns:a16="http://schemas.microsoft.com/office/drawing/2014/main" id="{1317E31A-5A56-E8E9-5CA2-CCE58BE1B5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154" y="2732613"/>
            <a:ext cx="3462101" cy="194743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EC8DC30-492C-E12C-631F-D77E57610B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6623" y="2833163"/>
            <a:ext cx="3462101" cy="194743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78BDC2E-E8B8-7289-B210-FE668B73F7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8" r="12460"/>
          <a:stretch/>
        </p:blipFill>
        <p:spPr>
          <a:xfrm>
            <a:off x="5703726" y="2579859"/>
            <a:ext cx="2671957" cy="2123398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DCC2476C-AE50-A0DE-CCCB-A6FED3CBF0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0" r="9597"/>
          <a:stretch/>
        </p:blipFill>
        <p:spPr>
          <a:xfrm>
            <a:off x="14168858" y="2762773"/>
            <a:ext cx="2976142" cy="207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9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FC3AC0CF-DDB7-D0E6-088E-94FCBF45C92E}"/>
              </a:ext>
            </a:extLst>
          </p:cNvPr>
          <p:cNvGrpSpPr/>
          <p:nvPr/>
        </p:nvGrpSpPr>
        <p:grpSpPr>
          <a:xfrm>
            <a:off x="501872" y="2095500"/>
            <a:ext cx="17284256" cy="6840000"/>
            <a:chOff x="0" y="0"/>
            <a:chExt cx="4552232" cy="1444942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7271CB46-E88A-8AAA-A135-32A450BC50AE}"/>
                </a:ext>
              </a:extLst>
            </p:cNvPr>
            <p:cNvSpPr/>
            <p:nvPr/>
          </p:nvSpPr>
          <p:spPr>
            <a:xfrm>
              <a:off x="0" y="0"/>
              <a:ext cx="4552232" cy="1444942"/>
            </a:xfrm>
            <a:custGeom>
              <a:avLst/>
              <a:gdLst/>
              <a:ahLst/>
              <a:cxnLst/>
              <a:rect l="l" t="t" r="r" b="b"/>
              <a:pathLst>
                <a:path w="4552232" h="1444942">
                  <a:moveTo>
                    <a:pt x="34938" y="0"/>
                  </a:moveTo>
                  <a:lnTo>
                    <a:pt x="4517295" y="0"/>
                  </a:lnTo>
                  <a:cubicBezTo>
                    <a:pt x="4526561" y="0"/>
                    <a:pt x="4535447" y="3681"/>
                    <a:pt x="4541999" y="10233"/>
                  </a:cubicBezTo>
                  <a:cubicBezTo>
                    <a:pt x="4548551" y="16785"/>
                    <a:pt x="4552232" y="25672"/>
                    <a:pt x="4552232" y="34938"/>
                  </a:cubicBezTo>
                  <a:lnTo>
                    <a:pt x="4552232" y="1410004"/>
                  </a:lnTo>
                  <a:cubicBezTo>
                    <a:pt x="4552232" y="1429300"/>
                    <a:pt x="4536590" y="1444942"/>
                    <a:pt x="4517295" y="1444942"/>
                  </a:cubicBezTo>
                  <a:lnTo>
                    <a:pt x="34938" y="1444942"/>
                  </a:lnTo>
                  <a:cubicBezTo>
                    <a:pt x="15642" y="1444942"/>
                    <a:pt x="0" y="1429300"/>
                    <a:pt x="0" y="1410004"/>
                  </a:cubicBezTo>
                  <a:lnTo>
                    <a:pt x="0" y="34938"/>
                  </a:lnTo>
                  <a:cubicBezTo>
                    <a:pt x="0" y="15642"/>
                    <a:pt x="15642" y="0"/>
                    <a:pt x="34938" y="0"/>
                  </a:cubicBezTo>
                  <a:close/>
                </a:path>
              </a:pathLst>
            </a:custGeom>
            <a:solidFill>
              <a:srgbClr val="6D85FF">
                <a:alpha val="29804"/>
              </a:srgbClr>
            </a:solidFill>
          </p:spPr>
        </p:sp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BD26B4F1-B070-1269-E8F1-CC5B3A3CDB23}"/>
                </a:ext>
              </a:extLst>
            </p:cNvPr>
            <p:cNvSpPr txBox="1"/>
            <p:nvPr/>
          </p:nvSpPr>
          <p:spPr>
            <a:xfrm>
              <a:off x="0" y="-47625"/>
              <a:ext cx="4552232" cy="1492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191625"/>
            <a:ext cx="18288000" cy="0"/>
          </a:xfrm>
          <a:prstGeom prst="line">
            <a:avLst/>
          </a:prstGeom>
          <a:ln w="9525" cap="flat">
            <a:solidFill>
              <a:srgbClr val="FFFFFF">
                <a:alpha val="33725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13998652" y="5067667"/>
            <a:ext cx="3260652" cy="2776394"/>
            <a:chOff x="0" y="0"/>
            <a:chExt cx="4347537" cy="314933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4347537" cy="10048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99"/>
                </a:lnSpc>
                <a:spcBef>
                  <a:spcPct val="0"/>
                </a:spcBef>
              </a:pPr>
              <a:r>
                <a:rPr lang="pt-BR" sz="2400" dirty="0">
                  <a:solidFill>
                    <a:srgbClr val="FFFFFF"/>
                  </a:solidFill>
                  <a:latin typeface="Rubik Bold" panose="020B0604020202020204" charset="-79"/>
                  <a:cs typeface="Rubik Bold" panose="020B0604020202020204" charset="-79"/>
                </a:rPr>
                <a:t>RISCO</a:t>
              </a:r>
              <a:r>
                <a:rPr lang="en-US" sz="2400" dirty="0">
                  <a:solidFill>
                    <a:srgbClr val="FFFFFF"/>
                  </a:solidFill>
                  <a:latin typeface="Rubik Bold" panose="020B0604020202020204" charset="-79"/>
                  <a:cs typeface="Rubik Bold" panose="020B0604020202020204" charset="-79"/>
                </a:rPr>
                <a:t> </a:t>
              </a:r>
              <a:r>
                <a:rPr lang="pt-BR" sz="2400" dirty="0">
                  <a:solidFill>
                    <a:srgbClr val="FFFFFF"/>
                  </a:solidFill>
                  <a:latin typeface="Rubik Bold" panose="020B0604020202020204" charset="-79"/>
                  <a:cs typeface="Rubik Bold" panose="020B0604020202020204" charset="-79"/>
                </a:rPr>
                <a:t>AUMENTADO</a:t>
              </a:r>
              <a:r>
                <a:rPr lang="en-US" sz="2400" dirty="0">
                  <a:solidFill>
                    <a:srgbClr val="FFFFFF"/>
                  </a:solidFill>
                  <a:latin typeface="Rubik Bold" panose="020B0604020202020204" charset="-79"/>
                  <a:cs typeface="Rubik Bold" panose="020B0604020202020204" charset="-79"/>
                </a:rPr>
                <a:t> DE </a:t>
              </a:r>
              <a:r>
                <a:rPr lang="pt-BR" sz="2400" dirty="0">
                  <a:solidFill>
                    <a:srgbClr val="FFFFFF"/>
                  </a:solidFill>
                  <a:latin typeface="Rubik Bold" panose="020B0604020202020204" charset="-79"/>
                  <a:cs typeface="Rubik Bold" panose="020B0604020202020204" charset="-79"/>
                </a:rPr>
                <a:t>VIOLÊNCIA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657145"/>
              <a:ext cx="4347537" cy="14921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pt-BR" sz="2800" dirty="0">
                  <a:solidFill>
                    <a:srgbClr val="F4C9D2"/>
                  </a:solidFill>
                  <a:latin typeface="Rubik Semi-Bold" panose="020B0604020202020204" charset="-79"/>
                  <a:cs typeface="Rubik Semi-Bold" panose="020B0604020202020204" charset="-79"/>
                </a:rPr>
                <a:t>Aumento do risco de violência e abuso</a:t>
              </a:r>
              <a:endParaRPr lang="en-US" sz="2800" dirty="0">
                <a:solidFill>
                  <a:srgbClr val="F4C9D2"/>
                </a:solidFill>
                <a:latin typeface="Rubik Semi-Bold" panose="020B0604020202020204" charset="-79"/>
                <a:cs typeface="Rubik Semi-Bold" panose="020B0604020202020204" charset="-79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675335" y="5067666"/>
            <a:ext cx="3260652" cy="2590431"/>
            <a:chOff x="0" y="0"/>
            <a:chExt cx="4347537" cy="2825670"/>
          </a:xfrm>
        </p:grpSpPr>
        <p:sp>
          <p:nvSpPr>
            <p:cNvPr id="13" name="TextBox 13"/>
            <p:cNvSpPr txBox="1"/>
            <p:nvPr/>
          </p:nvSpPr>
          <p:spPr>
            <a:xfrm>
              <a:off x="0" y="0"/>
              <a:ext cx="4347537" cy="1097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99"/>
                </a:lnSpc>
                <a:spcBef>
                  <a:spcPct val="0"/>
                </a:spcBef>
              </a:pPr>
              <a:r>
                <a:rPr lang="pt-BR" sz="2400" dirty="0">
                  <a:solidFill>
                    <a:srgbClr val="FFFFFF"/>
                  </a:solidFill>
                  <a:latin typeface="Rubik Bold"/>
                </a:rPr>
                <a:t>ISOLAMENTO E SOLIDÃO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657145"/>
              <a:ext cx="4347537" cy="1168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pt-BR" sz="2800" dirty="0">
                  <a:solidFill>
                    <a:srgbClr val="F4C9D2"/>
                  </a:solidFill>
                  <a:latin typeface="Rubik Semi-Bold" panose="020B0604020202020204" charset="-79"/>
                  <a:cs typeface="Rubik Semi-Bold" panose="020B0604020202020204" charset="-79"/>
                </a:rPr>
                <a:t>Isolamento social e solidão</a:t>
              </a:r>
              <a:endParaRPr lang="en-US" sz="2800" dirty="0">
                <a:solidFill>
                  <a:srgbClr val="F4C9D2"/>
                </a:solidFill>
                <a:latin typeface="Rubik Semi-Bold" panose="020B0604020202020204" charset="-79"/>
                <a:cs typeface="Rubik Semi-Bold" panose="020B0604020202020204" charset="-79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352018" y="5067667"/>
            <a:ext cx="3280242" cy="2438033"/>
            <a:chOff x="0" y="0"/>
            <a:chExt cx="4373657" cy="2153520"/>
          </a:xfrm>
        </p:grpSpPr>
        <p:sp>
          <p:nvSpPr>
            <p:cNvPr id="16" name="TextBox 16"/>
            <p:cNvSpPr txBox="1"/>
            <p:nvPr/>
          </p:nvSpPr>
          <p:spPr>
            <a:xfrm>
              <a:off x="0" y="0"/>
              <a:ext cx="4347537" cy="386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99"/>
                </a:lnSpc>
                <a:spcBef>
                  <a:spcPct val="0"/>
                </a:spcBef>
              </a:pPr>
              <a:r>
                <a:rPr lang="pt-BR" sz="2400" dirty="0">
                  <a:solidFill>
                    <a:srgbClr val="FFFFFF"/>
                  </a:solidFill>
                  <a:latin typeface="Rubik Bold"/>
                </a:rPr>
                <a:t>IMPACTO NA SAÚDE</a:t>
              </a:r>
              <a:endParaRPr lang="en-US" sz="2400" dirty="0">
                <a:solidFill>
                  <a:srgbClr val="FFFFFF"/>
                </a:solidFill>
                <a:latin typeface="Rubik Bold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6120" y="1300696"/>
              <a:ext cx="4347537" cy="8528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pt-BR" sz="2800" dirty="0">
                  <a:solidFill>
                    <a:srgbClr val="F4C9D2"/>
                  </a:solidFill>
                  <a:latin typeface="Rubik Semi-Bold" panose="020B0604020202020204" charset="-79"/>
                  <a:cs typeface="Rubik Semi-Bold" panose="020B0604020202020204" charset="-79"/>
                </a:rPr>
                <a:t>Piora da saúde física e mental</a:t>
              </a:r>
              <a:endParaRPr lang="en-US" sz="2800" dirty="0">
                <a:solidFill>
                  <a:srgbClr val="F4C9D2"/>
                </a:solidFill>
                <a:latin typeface="Rubik Semi-Bold" panose="020B0604020202020204" charset="-79"/>
                <a:cs typeface="Rubik Semi-Bold" panose="020B0604020202020204" charset="-79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28701" y="390527"/>
            <a:ext cx="16230603" cy="1127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750"/>
              </a:lnSpc>
            </a:pPr>
            <a:r>
              <a:rPr lang="pt-BR" sz="5400" dirty="0">
                <a:solidFill>
                  <a:srgbClr val="FFFFFF"/>
                </a:solidFill>
                <a:latin typeface="Nourd Bold"/>
              </a:rPr>
              <a:t>CONSEQUÊNCIAS DO ETARISMO</a:t>
            </a:r>
            <a:endParaRPr lang="en-US" sz="5400" dirty="0">
              <a:solidFill>
                <a:srgbClr val="FFFFFF"/>
              </a:solidFill>
              <a:latin typeface="Nourd Bol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1028701" y="5067666"/>
            <a:ext cx="3260652" cy="3123825"/>
            <a:chOff x="0" y="0"/>
            <a:chExt cx="4347537" cy="3411129"/>
          </a:xfrm>
        </p:grpSpPr>
        <p:sp>
          <p:nvSpPr>
            <p:cNvPr id="20" name="TextBox 20"/>
            <p:cNvSpPr txBox="1"/>
            <p:nvPr/>
          </p:nvSpPr>
          <p:spPr>
            <a:xfrm>
              <a:off x="0" y="0"/>
              <a:ext cx="4347537" cy="17966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99"/>
                </a:lnSpc>
                <a:spcBef>
                  <a:spcPct val="0"/>
                </a:spcBef>
              </a:pPr>
              <a:r>
                <a:rPr lang="pt-BR" sz="2400" b="1" dirty="0">
                  <a:solidFill>
                    <a:srgbClr val="FFFFFF"/>
                  </a:solidFill>
                  <a:latin typeface="Rubik Bold"/>
                </a:rPr>
                <a:t>EXPECTATIVA DE VIDA COMPROMETIDA</a:t>
              </a:r>
              <a:endParaRPr lang="en-US" sz="2400" b="1" dirty="0">
                <a:solidFill>
                  <a:srgbClr val="FFFFFF"/>
                </a:solidFill>
                <a:latin typeface="Rubik Bold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657145"/>
              <a:ext cx="4347537" cy="1753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pt-BR" sz="2800" dirty="0">
                  <a:solidFill>
                    <a:srgbClr val="F4C9D2"/>
                  </a:solidFill>
                  <a:latin typeface="Rubik Semi-Bold" panose="020B0604020202020204" charset="-79"/>
                  <a:cs typeface="Rubik Semi-Bold" panose="020B0604020202020204" charset="-79"/>
                </a:rPr>
                <a:t>Redução da expectativa de vida</a:t>
              </a:r>
              <a:endParaRPr lang="en-US" sz="2800" dirty="0">
                <a:solidFill>
                  <a:srgbClr val="F4C9D2"/>
                </a:solidFill>
                <a:latin typeface="Rubik Semi-Bold" panose="020B0604020202020204" charset="-79"/>
                <a:cs typeface="Rubik Semi-Bold" panose="020B0604020202020204" charset="-79"/>
              </a:endParaRPr>
            </a:p>
          </p:txBody>
        </p:sp>
      </p:grpSp>
      <p:pic>
        <p:nvPicPr>
          <p:cNvPr id="25" name="Imagem 24">
            <a:extLst>
              <a:ext uri="{FF2B5EF4-FFF2-40B4-BE49-F238E27FC236}">
                <a16:creationId xmlns:a16="http://schemas.microsoft.com/office/drawing/2014/main" id="{1BA2C8DC-BF4D-8582-C84F-200F1696AD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026" y="2599164"/>
            <a:ext cx="3520002" cy="1980000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1317E31A-5A56-E8E9-5CA2-CCE58BE1B5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3" r="28386"/>
          <a:stretch/>
        </p:blipFill>
        <p:spPr>
          <a:xfrm>
            <a:off x="6320185" y="2666365"/>
            <a:ext cx="1769186" cy="1980000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A3BCD7AF-E330-4516-D450-E99C86D724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0" r="23032"/>
          <a:stretch/>
        </p:blipFill>
        <p:spPr>
          <a:xfrm>
            <a:off x="14700072" y="2630100"/>
            <a:ext cx="1857811" cy="1980000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C01EC3CA-64A4-9989-A87A-5C5BEF4812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3" r="19140"/>
          <a:stretch/>
        </p:blipFill>
        <p:spPr>
          <a:xfrm>
            <a:off x="10299481" y="2706300"/>
            <a:ext cx="2094651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77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1000" y="2759939"/>
            <a:ext cx="17526000" cy="6041161"/>
            <a:chOff x="0" y="0"/>
            <a:chExt cx="4093917" cy="15104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93917" cy="1510427"/>
            </a:xfrm>
            <a:custGeom>
              <a:avLst/>
              <a:gdLst/>
              <a:ahLst/>
              <a:cxnLst/>
              <a:rect l="l" t="t" r="r" b="b"/>
              <a:pathLst>
                <a:path w="4093917" h="1510427">
                  <a:moveTo>
                    <a:pt x="24903" y="0"/>
                  </a:moveTo>
                  <a:lnTo>
                    <a:pt x="4069014" y="0"/>
                  </a:lnTo>
                  <a:cubicBezTo>
                    <a:pt x="4082768" y="0"/>
                    <a:pt x="4093917" y="11149"/>
                    <a:pt x="4093917" y="24903"/>
                  </a:cubicBezTo>
                  <a:lnTo>
                    <a:pt x="4093917" y="1485524"/>
                  </a:lnTo>
                  <a:cubicBezTo>
                    <a:pt x="4093917" y="1492129"/>
                    <a:pt x="4091293" y="1498463"/>
                    <a:pt x="4086623" y="1503133"/>
                  </a:cubicBezTo>
                  <a:cubicBezTo>
                    <a:pt x="4081953" y="1507803"/>
                    <a:pt x="4075619" y="1510427"/>
                    <a:pt x="4069014" y="1510427"/>
                  </a:cubicBezTo>
                  <a:lnTo>
                    <a:pt x="24903" y="1510427"/>
                  </a:lnTo>
                  <a:cubicBezTo>
                    <a:pt x="18298" y="1510427"/>
                    <a:pt x="11964" y="1507803"/>
                    <a:pt x="7294" y="1503133"/>
                  </a:cubicBezTo>
                  <a:cubicBezTo>
                    <a:pt x="2624" y="1498463"/>
                    <a:pt x="0" y="1492129"/>
                    <a:pt x="0" y="1485524"/>
                  </a:cubicBezTo>
                  <a:lnTo>
                    <a:pt x="0" y="24903"/>
                  </a:lnTo>
                  <a:cubicBezTo>
                    <a:pt x="0" y="18298"/>
                    <a:pt x="2624" y="11964"/>
                    <a:pt x="7294" y="7294"/>
                  </a:cubicBezTo>
                  <a:cubicBezTo>
                    <a:pt x="11964" y="2624"/>
                    <a:pt x="18298" y="0"/>
                    <a:pt x="24903" y="0"/>
                  </a:cubicBezTo>
                  <a:close/>
                </a:path>
              </a:pathLst>
            </a:custGeom>
            <a:solidFill>
              <a:srgbClr val="6D85FF">
                <a:alpha val="2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093917" cy="15580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pic>
        <p:nvPicPr>
          <p:cNvPr id="11" name="14">
            <a:hlinkClick r:id="" action="ppaction://media"/>
            <a:extLst>
              <a:ext uri="{FF2B5EF4-FFF2-40B4-BE49-F238E27FC236}">
                <a16:creationId xmlns:a16="http://schemas.microsoft.com/office/drawing/2014/main" id="{229D3C98-017B-79EF-73CD-62E911896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42945" y="3521896"/>
            <a:ext cx="8259255" cy="4645831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5" name="Freeform 5"/>
          <p:cNvSpPr/>
          <p:nvPr/>
        </p:nvSpPr>
        <p:spPr>
          <a:xfrm>
            <a:off x="1523979" y="3032504"/>
            <a:ext cx="4038621" cy="1044196"/>
          </a:xfrm>
          <a:custGeom>
            <a:avLst/>
            <a:gdLst/>
            <a:ahLst/>
            <a:cxnLst/>
            <a:rect l="l" t="t" r="r" b="b"/>
            <a:pathLst>
              <a:path w="3797075" h="1044196">
                <a:moveTo>
                  <a:pt x="0" y="0"/>
                </a:moveTo>
                <a:lnTo>
                  <a:pt x="3797075" y="0"/>
                </a:lnTo>
                <a:lnTo>
                  <a:pt x="3797075" y="1044196"/>
                </a:lnTo>
                <a:lnTo>
                  <a:pt x="0" y="10441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65790" y="2275873"/>
            <a:ext cx="2951186" cy="582859"/>
          </a:xfrm>
          <a:custGeom>
            <a:avLst/>
            <a:gdLst/>
            <a:ahLst/>
            <a:cxnLst/>
            <a:rect l="l" t="t" r="r" b="b"/>
            <a:pathLst>
              <a:path w="2951186" h="582859">
                <a:moveTo>
                  <a:pt x="0" y="0"/>
                </a:moveTo>
                <a:lnTo>
                  <a:pt x="2951186" y="0"/>
                </a:lnTo>
                <a:lnTo>
                  <a:pt x="2951186" y="582860"/>
                </a:lnTo>
                <a:lnTo>
                  <a:pt x="0" y="5828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09975" y="471340"/>
            <a:ext cx="2062816" cy="1766286"/>
          </a:xfrm>
          <a:custGeom>
            <a:avLst/>
            <a:gdLst/>
            <a:ahLst/>
            <a:cxnLst/>
            <a:rect l="l" t="t" r="r" b="b"/>
            <a:pathLst>
              <a:path w="2062816" h="1766286">
                <a:moveTo>
                  <a:pt x="0" y="0"/>
                </a:moveTo>
                <a:lnTo>
                  <a:pt x="2062816" y="0"/>
                </a:lnTo>
                <a:lnTo>
                  <a:pt x="2062816" y="1766286"/>
                </a:lnTo>
                <a:lnTo>
                  <a:pt x="0" y="17662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76400" y="3195345"/>
            <a:ext cx="3797074" cy="424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pt-BR" sz="2400" b="1" kern="100" dirty="0">
                <a:effectLst/>
                <a:latin typeface="Rubik Semi-Bold" panose="020B0604020202020204" charset="-79"/>
                <a:ea typeface="Calibri" panose="020F0502020204030204" pitchFamily="34" charset="0"/>
                <a:cs typeface="Rubik Semi-Bold" panose="020B0604020202020204" charset="-79"/>
              </a:rPr>
              <a:t>ETARISMO É CRIME?</a:t>
            </a:r>
            <a:endParaRPr lang="en-US" sz="3200" dirty="0">
              <a:solidFill>
                <a:srgbClr val="000000"/>
              </a:solidFill>
              <a:latin typeface="Rubik Semi-Bold" panose="020B0604020202020204" charset="-79"/>
              <a:cs typeface="Rubik Semi-Bold" panose="020B0604020202020204" charset="-79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44294" y="411645"/>
            <a:ext cx="13220700" cy="1184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400"/>
              </a:lnSpc>
            </a:pPr>
            <a:r>
              <a:rPr lang="pt-BR" sz="6000" dirty="0">
                <a:solidFill>
                  <a:srgbClr val="FFFFFF"/>
                </a:solidFill>
                <a:latin typeface="Nourd Bold"/>
              </a:rPr>
              <a:t>ETARISMO E A LEI</a:t>
            </a:r>
            <a:endParaRPr lang="en-US" sz="6000" dirty="0">
              <a:solidFill>
                <a:srgbClr val="FFFFFF"/>
              </a:solidFill>
              <a:latin typeface="Nourd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4400" y="4532173"/>
            <a:ext cx="8077200" cy="230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pt-BR" sz="2400" dirty="0">
              <a:solidFill>
                <a:srgbClr val="000000"/>
              </a:solidFill>
              <a:latin typeface="Rubik Semi-Bold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t-BR" sz="2600" b="1" kern="100" dirty="0">
                <a:solidFill>
                  <a:srgbClr val="FFFFFF"/>
                </a:solidFill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Sim, de acordo com a Legislação Brasileira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t-BR" sz="2600" b="1" kern="100" dirty="0">
                <a:solidFill>
                  <a:srgbClr val="FFFFFF"/>
                </a:solidFill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Estatuto da Pessoa Idosa:</a:t>
            </a:r>
          </a:p>
          <a:p>
            <a:pPr marL="1143000" lvl="2" indent="-2286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pt-BR" sz="2400" b="1" dirty="0">
                <a:solidFill>
                  <a:srgbClr val="F4C9D2"/>
                </a:solidFill>
              </a:rPr>
              <a:t>Proteção contra negligência, discriminação e violência</a:t>
            </a:r>
          </a:p>
          <a:p>
            <a:pPr marL="1143000" lvl="2" indent="-2286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pt-BR" sz="2400" b="1" dirty="0">
                <a:solidFill>
                  <a:srgbClr val="F4C9D2"/>
                </a:solidFill>
              </a:rPr>
              <a:t>Penalidades para discriminação baseada na idade</a:t>
            </a:r>
          </a:p>
        </p:txBody>
      </p:sp>
      <p:sp>
        <p:nvSpPr>
          <p:cNvPr id="14" name="AutoShape 14"/>
          <p:cNvSpPr/>
          <p:nvPr/>
        </p:nvSpPr>
        <p:spPr>
          <a:xfrm>
            <a:off x="-71917" y="9234488"/>
            <a:ext cx="18288000" cy="0"/>
          </a:xfrm>
          <a:prstGeom prst="line">
            <a:avLst/>
          </a:prstGeom>
          <a:ln w="9525" cap="flat">
            <a:solidFill>
              <a:srgbClr val="FFFFFF">
                <a:alpha val="33725"/>
              </a:srgbClr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1161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1000" y="2759939"/>
            <a:ext cx="17526000" cy="6041161"/>
            <a:chOff x="0" y="0"/>
            <a:chExt cx="4093917" cy="15104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93917" cy="1510427"/>
            </a:xfrm>
            <a:custGeom>
              <a:avLst/>
              <a:gdLst/>
              <a:ahLst/>
              <a:cxnLst/>
              <a:rect l="l" t="t" r="r" b="b"/>
              <a:pathLst>
                <a:path w="4093917" h="1510427">
                  <a:moveTo>
                    <a:pt x="24903" y="0"/>
                  </a:moveTo>
                  <a:lnTo>
                    <a:pt x="4069014" y="0"/>
                  </a:lnTo>
                  <a:cubicBezTo>
                    <a:pt x="4082768" y="0"/>
                    <a:pt x="4093917" y="11149"/>
                    <a:pt x="4093917" y="24903"/>
                  </a:cubicBezTo>
                  <a:lnTo>
                    <a:pt x="4093917" y="1485524"/>
                  </a:lnTo>
                  <a:cubicBezTo>
                    <a:pt x="4093917" y="1492129"/>
                    <a:pt x="4091293" y="1498463"/>
                    <a:pt x="4086623" y="1503133"/>
                  </a:cubicBezTo>
                  <a:cubicBezTo>
                    <a:pt x="4081953" y="1507803"/>
                    <a:pt x="4075619" y="1510427"/>
                    <a:pt x="4069014" y="1510427"/>
                  </a:cubicBezTo>
                  <a:lnTo>
                    <a:pt x="24903" y="1510427"/>
                  </a:lnTo>
                  <a:cubicBezTo>
                    <a:pt x="18298" y="1510427"/>
                    <a:pt x="11964" y="1507803"/>
                    <a:pt x="7294" y="1503133"/>
                  </a:cubicBezTo>
                  <a:cubicBezTo>
                    <a:pt x="2624" y="1498463"/>
                    <a:pt x="0" y="1492129"/>
                    <a:pt x="0" y="1485524"/>
                  </a:cubicBezTo>
                  <a:lnTo>
                    <a:pt x="0" y="24903"/>
                  </a:lnTo>
                  <a:cubicBezTo>
                    <a:pt x="0" y="18298"/>
                    <a:pt x="2624" y="11964"/>
                    <a:pt x="7294" y="7294"/>
                  </a:cubicBezTo>
                  <a:cubicBezTo>
                    <a:pt x="11964" y="2624"/>
                    <a:pt x="18298" y="0"/>
                    <a:pt x="24903" y="0"/>
                  </a:cubicBezTo>
                  <a:close/>
                </a:path>
              </a:pathLst>
            </a:custGeom>
            <a:solidFill>
              <a:srgbClr val="6D85FF">
                <a:alpha val="2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093917" cy="15580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523979" y="3032504"/>
            <a:ext cx="4038621" cy="1044196"/>
          </a:xfrm>
          <a:custGeom>
            <a:avLst/>
            <a:gdLst/>
            <a:ahLst/>
            <a:cxnLst/>
            <a:rect l="l" t="t" r="r" b="b"/>
            <a:pathLst>
              <a:path w="3797075" h="1044196">
                <a:moveTo>
                  <a:pt x="0" y="0"/>
                </a:moveTo>
                <a:lnTo>
                  <a:pt x="3797075" y="0"/>
                </a:lnTo>
                <a:lnTo>
                  <a:pt x="3797075" y="1044196"/>
                </a:lnTo>
                <a:lnTo>
                  <a:pt x="0" y="10441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65790" y="2275873"/>
            <a:ext cx="2951186" cy="582859"/>
          </a:xfrm>
          <a:custGeom>
            <a:avLst/>
            <a:gdLst/>
            <a:ahLst/>
            <a:cxnLst/>
            <a:rect l="l" t="t" r="r" b="b"/>
            <a:pathLst>
              <a:path w="2951186" h="582859">
                <a:moveTo>
                  <a:pt x="0" y="0"/>
                </a:moveTo>
                <a:lnTo>
                  <a:pt x="2951186" y="0"/>
                </a:lnTo>
                <a:lnTo>
                  <a:pt x="2951186" y="582860"/>
                </a:lnTo>
                <a:lnTo>
                  <a:pt x="0" y="582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09975" y="471340"/>
            <a:ext cx="2062816" cy="1766286"/>
          </a:xfrm>
          <a:custGeom>
            <a:avLst/>
            <a:gdLst/>
            <a:ahLst/>
            <a:cxnLst/>
            <a:rect l="l" t="t" r="r" b="b"/>
            <a:pathLst>
              <a:path w="2062816" h="1766286">
                <a:moveTo>
                  <a:pt x="0" y="0"/>
                </a:moveTo>
                <a:lnTo>
                  <a:pt x="2062816" y="0"/>
                </a:lnTo>
                <a:lnTo>
                  <a:pt x="2062816" y="1766286"/>
                </a:lnTo>
                <a:lnTo>
                  <a:pt x="0" y="17662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76400" y="3195345"/>
            <a:ext cx="3797074" cy="424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pt-BR" sz="2400" b="1" kern="100" dirty="0">
                <a:effectLst/>
                <a:latin typeface="Rubik Semi-Bold" panose="020B0604020202020204" charset="-79"/>
                <a:ea typeface="Calibri" panose="020F0502020204030204" pitchFamily="34" charset="0"/>
                <a:cs typeface="Rubik Semi-Bold" panose="020B0604020202020204" charset="-79"/>
              </a:rPr>
              <a:t>CONVITE À REFLEXÃO</a:t>
            </a:r>
            <a:endParaRPr lang="en-US" sz="3200" dirty="0">
              <a:latin typeface="Rubik Semi-Bold" panose="020B0604020202020204" charset="-79"/>
              <a:cs typeface="Rubik Semi-Bold" panose="020B0604020202020204" charset="-79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44294" y="411645"/>
            <a:ext cx="13220700" cy="1184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400"/>
              </a:lnSpc>
            </a:pPr>
            <a:r>
              <a:rPr lang="pt-BR" sz="6000" dirty="0">
                <a:solidFill>
                  <a:srgbClr val="FFFFFF"/>
                </a:solidFill>
                <a:latin typeface="Nourd Bold"/>
              </a:rPr>
              <a:t>REFLEXÃO E CONSCIENTIZAÇÃO</a:t>
            </a:r>
            <a:endParaRPr lang="en-US" sz="6000" dirty="0">
              <a:solidFill>
                <a:srgbClr val="FFFFFF"/>
              </a:solidFill>
              <a:latin typeface="Nourd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4400" y="4532173"/>
            <a:ext cx="8077200" cy="3384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t-BR" sz="2600" b="1" kern="100" dirty="0">
                <a:solidFill>
                  <a:srgbClr val="FFFFFF"/>
                </a:solidFill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Somos todos etaristas em desconstrução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pt-BR" sz="2600" b="1" kern="100" dirty="0">
              <a:solidFill>
                <a:srgbClr val="FFFFFF"/>
              </a:solidFill>
              <a:latin typeface="Rubik Bold" panose="020B0604020202020204" charset="-79"/>
              <a:ea typeface="Calibri" panose="020F0502020204030204" pitchFamily="34" charset="0"/>
              <a:cs typeface="Rubik Bold" panose="020B0604020202020204" charset="-79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t-BR" sz="2600" b="1" kern="100" dirty="0">
                <a:solidFill>
                  <a:srgbClr val="FFFFFF"/>
                </a:solidFill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Reflexão sobre nossas atitudes frente ao envelhecimento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pt-BR" sz="2600" b="1" kern="100" dirty="0">
              <a:solidFill>
                <a:srgbClr val="FFFFFF"/>
              </a:solidFill>
              <a:latin typeface="Rubik Bold" panose="020B0604020202020204" charset="-79"/>
              <a:ea typeface="Calibri" panose="020F0502020204030204" pitchFamily="34" charset="0"/>
              <a:cs typeface="Rubik Bold" panose="020B0604020202020204" charset="-79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t-BR" sz="2600" b="1" kern="100" dirty="0">
                <a:solidFill>
                  <a:srgbClr val="FFFFFF"/>
                </a:solidFill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Importância do engajamento na luta contra o Etarismo</a:t>
            </a:r>
          </a:p>
        </p:txBody>
      </p:sp>
      <p:sp>
        <p:nvSpPr>
          <p:cNvPr id="14" name="AutoShape 14"/>
          <p:cNvSpPr/>
          <p:nvPr/>
        </p:nvSpPr>
        <p:spPr>
          <a:xfrm>
            <a:off x="-71917" y="9234488"/>
            <a:ext cx="18288000" cy="0"/>
          </a:xfrm>
          <a:prstGeom prst="line">
            <a:avLst/>
          </a:prstGeom>
          <a:ln w="9525" cap="flat">
            <a:solidFill>
              <a:srgbClr val="FFFFFF">
                <a:alpha val="33725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6090F97-1662-5E9D-56B0-BD78FC56A4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022" y="3292120"/>
            <a:ext cx="9116409" cy="512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95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1000" y="2759939"/>
            <a:ext cx="17526000" cy="6041161"/>
            <a:chOff x="0" y="0"/>
            <a:chExt cx="4093917" cy="15104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93917" cy="1510427"/>
            </a:xfrm>
            <a:custGeom>
              <a:avLst/>
              <a:gdLst/>
              <a:ahLst/>
              <a:cxnLst/>
              <a:rect l="l" t="t" r="r" b="b"/>
              <a:pathLst>
                <a:path w="4093917" h="1510427">
                  <a:moveTo>
                    <a:pt x="24903" y="0"/>
                  </a:moveTo>
                  <a:lnTo>
                    <a:pt x="4069014" y="0"/>
                  </a:lnTo>
                  <a:cubicBezTo>
                    <a:pt x="4082768" y="0"/>
                    <a:pt x="4093917" y="11149"/>
                    <a:pt x="4093917" y="24903"/>
                  </a:cubicBezTo>
                  <a:lnTo>
                    <a:pt x="4093917" y="1485524"/>
                  </a:lnTo>
                  <a:cubicBezTo>
                    <a:pt x="4093917" y="1492129"/>
                    <a:pt x="4091293" y="1498463"/>
                    <a:pt x="4086623" y="1503133"/>
                  </a:cubicBezTo>
                  <a:cubicBezTo>
                    <a:pt x="4081953" y="1507803"/>
                    <a:pt x="4075619" y="1510427"/>
                    <a:pt x="4069014" y="1510427"/>
                  </a:cubicBezTo>
                  <a:lnTo>
                    <a:pt x="24903" y="1510427"/>
                  </a:lnTo>
                  <a:cubicBezTo>
                    <a:pt x="18298" y="1510427"/>
                    <a:pt x="11964" y="1507803"/>
                    <a:pt x="7294" y="1503133"/>
                  </a:cubicBezTo>
                  <a:cubicBezTo>
                    <a:pt x="2624" y="1498463"/>
                    <a:pt x="0" y="1492129"/>
                    <a:pt x="0" y="1485524"/>
                  </a:cubicBezTo>
                  <a:lnTo>
                    <a:pt x="0" y="24903"/>
                  </a:lnTo>
                  <a:cubicBezTo>
                    <a:pt x="0" y="18298"/>
                    <a:pt x="2624" y="11964"/>
                    <a:pt x="7294" y="7294"/>
                  </a:cubicBezTo>
                  <a:cubicBezTo>
                    <a:pt x="11964" y="2624"/>
                    <a:pt x="18298" y="0"/>
                    <a:pt x="24903" y="0"/>
                  </a:cubicBezTo>
                  <a:close/>
                </a:path>
              </a:pathLst>
            </a:custGeom>
            <a:solidFill>
              <a:srgbClr val="6D85FF">
                <a:alpha val="2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093917" cy="15580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523979" y="3032504"/>
            <a:ext cx="4038621" cy="1044196"/>
          </a:xfrm>
          <a:custGeom>
            <a:avLst/>
            <a:gdLst/>
            <a:ahLst/>
            <a:cxnLst/>
            <a:rect l="l" t="t" r="r" b="b"/>
            <a:pathLst>
              <a:path w="3797075" h="1044196">
                <a:moveTo>
                  <a:pt x="0" y="0"/>
                </a:moveTo>
                <a:lnTo>
                  <a:pt x="3797075" y="0"/>
                </a:lnTo>
                <a:lnTo>
                  <a:pt x="3797075" y="1044196"/>
                </a:lnTo>
                <a:lnTo>
                  <a:pt x="0" y="10441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65790" y="2275873"/>
            <a:ext cx="2951186" cy="582859"/>
          </a:xfrm>
          <a:custGeom>
            <a:avLst/>
            <a:gdLst/>
            <a:ahLst/>
            <a:cxnLst/>
            <a:rect l="l" t="t" r="r" b="b"/>
            <a:pathLst>
              <a:path w="2951186" h="582859">
                <a:moveTo>
                  <a:pt x="0" y="0"/>
                </a:moveTo>
                <a:lnTo>
                  <a:pt x="2951186" y="0"/>
                </a:lnTo>
                <a:lnTo>
                  <a:pt x="2951186" y="582860"/>
                </a:lnTo>
                <a:lnTo>
                  <a:pt x="0" y="582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09975" y="471340"/>
            <a:ext cx="2062816" cy="1766286"/>
          </a:xfrm>
          <a:custGeom>
            <a:avLst/>
            <a:gdLst/>
            <a:ahLst/>
            <a:cxnLst/>
            <a:rect l="l" t="t" r="r" b="b"/>
            <a:pathLst>
              <a:path w="2062816" h="1766286">
                <a:moveTo>
                  <a:pt x="0" y="0"/>
                </a:moveTo>
                <a:lnTo>
                  <a:pt x="2062816" y="0"/>
                </a:lnTo>
                <a:lnTo>
                  <a:pt x="2062816" y="1766286"/>
                </a:lnTo>
                <a:lnTo>
                  <a:pt x="0" y="17662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48690" y="3314700"/>
            <a:ext cx="3797074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pt-BR" sz="3600" b="1" kern="100" dirty="0">
                <a:effectLst/>
                <a:latin typeface="Rubik Semi-Bold" panose="020B0604020202020204" charset="-79"/>
                <a:ea typeface="Calibri" panose="020F0502020204030204" pitchFamily="34" charset="0"/>
                <a:cs typeface="Rubik Semi-Bold" panose="020B0604020202020204" charset="-79"/>
              </a:rPr>
              <a:t>COPPI</a:t>
            </a:r>
            <a:endParaRPr lang="en-US" sz="4400" dirty="0">
              <a:solidFill>
                <a:srgbClr val="000000"/>
              </a:solidFill>
              <a:latin typeface="Rubik Semi-Bold" panose="020B0604020202020204" charset="-79"/>
              <a:cs typeface="Rubik Semi-Bold" panose="020B0604020202020204" charset="-79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81000" y="411645"/>
            <a:ext cx="14020800" cy="11787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400"/>
              </a:lnSpc>
            </a:pPr>
            <a:r>
              <a:rPr lang="pt-BR" sz="5800" dirty="0">
                <a:solidFill>
                  <a:srgbClr val="FFFFFF"/>
                </a:solidFill>
                <a:latin typeface="Nourd Bold"/>
              </a:rPr>
              <a:t>AÇÕES LOCAIS DE ENFRENTAMENTO</a:t>
            </a:r>
            <a:endParaRPr lang="en-US" sz="5800" dirty="0">
              <a:solidFill>
                <a:srgbClr val="FFFFFF"/>
              </a:solidFill>
              <a:latin typeface="Nourd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4400" y="4532173"/>
            <a:ext cx="8077200" cy="2952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t-BR" sz="2600" b="1" kern="100" dirty="0">
                <a:solidFill>
                  <a:srgbClr val="FFFFFF"/>
                </a:solidFill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Coordenadoria Municipal de Políticas para a Pessoa Idosa (COPPI)</a:t>
            </a:r>
          </a:p>
          <a:p>
            <a:pPr marL="1200150" lvl="2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t-BR" sz="2800" b="1" dirty="0">
                <a:solidFill>
                  <a:srgbClr val="F4C9D2"/>
                </a:solidFill>
              </a:rPr>
              <a:t>Promove e defende os direitos das pessoas idosas</a:t>
            </a:r>
          </a:p>
          <a:p>
            <a:pPr marL="1200150" lvl="2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t-BR" sz="2800" b="1" dirty="0">
                <a:solidFill>
                  <a:srgbClr val="F4C9D2"/>
                </a:solidFill>
              </a:rPr>
              <a:t>Articula políticas públicas e mobilização social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pt-BR" sz="2600" b="1" kern="100" dirty="0">
              <a:solidFill>
                <a:srgbClr val="FFFFFF"/>
              </a:solidFill>
              <a:latin typeface="Rubik Bold" panose="020B0604020202020204" charset="-79"/>
              <a:ea typeface="Calibri" panose="020F0502020204030204" pitchFamily="34" charset="0"/>
              <a:cs typeface="Rubik Bold" panose="020B0604020202020204" charset="-79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-71917" y="9234488"/>
            <a:ext cx="18288000" cy="0"/>
          </a:xfrm>
          <a:prstGeom prst="line">
            <a:avLst/>
          </a:prstGeom>
          <a:ln w="9525" cap="flat">
            <a:solidFill>
              <a:srgbClr val="FFFFFF">
                <a:alpha val="33725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C7C471F-306D-1C8E-C231-F83D31D0F1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107" y="3544176"/>
            <a:ext cx="7941246" cy="446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69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1000" y="2759939"/>
            <a:ext cx="17526000" cy="6041161"/>
            <a:chOff x="0" y="0"/>
            <a:chExt cx="4093917" cy="15104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93917" cy="1510427"/>
            </a:xfrm>
            <a:custGeom>
              <a:avLst/>
              <a:gdLst/>
              <a:ahLst/>
              <a:cxnLst/>
              <a:rect l="l" t="t" r="r" b="b"/>
              <a:pathLst>
                <a:path w="4093917" h="1510427">
                  <a:moveTo>
                    <a:pt x="24903" y="0"/>
                  </a:moveTo>
                  <a:lnTo>
                    <a:pt x="4069014" y="0"/>
                  </a:lnTo>
                  <a:cubicBezTo>
                    <a:pt x="4082768" y="0"/>
                    <a:pt x="4093917" y="11149"/>
                    <a:pt x="4093917" y="24903"/>
                  </a:cubicBezTo>
                  <a:lnTo>
                    <a:pt x="4093917" y="1485524"/>
                  </a:lnTo>
                  <a:cubicBezTo>
                    <a:pt x="4093917" y="1492129"/>
                    <a:pt x="4091293" y="1498463"/>
                    <a:pt x="4086623" y="1503133"/>
                  </a:cubicBezTo>
                  <a:cubicBezTo>
                    <a:pt x="4081953" y="1507803"/>
                    <a:pt x="4075619" y="1510427"/>
                    <a:pt x="4069014" y="1510427"/>
                  </a:cubicBezTo>
                  <a:lnTo>
                    <a:pt x="24903" y="1510427"/>
                  </a:lnTo>
                  <a:cubicBezTo>
                    <a:pt x="18298" y="1510427"/>
                    <a:pt x="11964" y="1507803"/>
                    <a:pt x="7294" y="1503133"/>
                  </a:cubicBezTo>
                  <a:cubicBezTo>
                    <a:pt x="2624" y="1498463"/>
                    <a:pt x="0" y="1492129"/>
                    <a:pt x="0" y="1485524"/>
                  </a:cubicBezTo>
                  <a:lnTo>
                    <a:pt x="0" y="24903"/>
                  </a:lnTo>
                  <a:cubicBezTo>
                    <a:pt x="0" y="18298"/>
                    <a:pt x="2624" y="11964"/>
                    <a:pt x="7294" y="7294"/>
                  </a:cubicBezTo>
                  <a:cubicBezTo>
                    <a:pt x="11964" y="2624"/>
                    <a:pt x="18298" y="0"/>
                    <a:pt x="24903" y="0"/>
                  </a:cubicBezTo>
                  <a:close/>
                </a:path>
              </a:pathLst>
            </a:custGeom>
            <a:solidFill>
              <a:srgbClr val="6D85FF">
                <a:alpha val="2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093917" cy="15580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523979" y="3032504"/>
            <a:ext cx="4038621" cy="1044196"/>
          </a:xfrm>
          <a:custGeom>
            <a:avLst/>
            <a:gdLst/>
            <a:ahLst/>
            <a:cxnLst/>
            <a:rect l="l" t="t" r="r" b="b"/>
            <a:pathLst>
              <a:path w="3797075" h="1044196">
                <a:moveTo>
                  <a:pt x="0" y="0"/>
                </a:moveTo>
                <a:lnTo>
                  <a:pt x="3797075" y="0"/>
                </a:lnTo>
                <a:lnTo>
                  <a:pt x="3797075" y="1044196"/>
                </a:lnTo>
                <a:lnTo>
                  <a:pt x="0" y="10441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65790" y="2275873"/>
            <a:ext cx="2951186" cy="582859"/>
          </a:xfrm>
          <a:custGeom>
            <a:avLst/>
            <a:gdLst/>
            <a:ahLst/>
            <a:cxnLst/>
            <a:rect l="l" t="t" r="r" b="b"/>
            <a:pathLst>
              <a:path w="2951186" h="582859">
                <a:moveTo>
                  <a:pt x="0" y="0"/>
                </a:moveTo>
                <a:lnTo>
                  <a:pt x="2951186" y="0"/>
                </a:lnTo>
                <a:lnTo>
                  <a:pt x="2951186" y="582860"/>
                </a:lnTo>
                <a:lnTo>
                  <a:pt x="0" y="582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09975" y="471340"/>
            <a:ext cx="2062816" cy="1766286"/>
          </a:xfrm>
          <a:custGeom>
            <a:avLst/>
            <a:gdLst/>
            <a:ahLst/>
            <a:cxnLst/>
            <a:rect l="l" t="t" r="r" b="b"/>
            <a:pathLst>
              <a:path w="2062816" h="1766286">
                <a:moveTo>
                  <a:pt x="0" y="0"/>
                </a:moveTo>
                <a:lnTo>
                  <a:pt x="2062816" y="0"/>
                </a:lnTo>
                <a:lnTo>
                  <a:pt x="2062816" y="1766286"/>
                </a:lnTo>
                <a:lnTo>
                  <a:pt x="0" y="17662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65001" y="3309438"/>
            <a:ext cx="3797074" cy="424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pt-BR" sz="2400" b="1" kern="100" dirty="0">
                <a:solidFill>
                  <a:srgbClr val="000000"/>
                </a:solidFill>
                <a:latin typeface="Rubik Semi-Bold" panose="020B0604020202020204" charset="-79"/>
                <a:ea typeface="Calibri" panose="020F0502020204030204" pitchFamily="34" charset="0"/>
                <a:cs typeface="Rubik Semi-Bold" panose="020B0604020202020204" charset="-79"/>
              </a:rPr>
              <a:t>CONCLUSÃO</a:t>
            </a:r>
            <a:endParaRPr lang="en-US" sz="3200" dirty="0">
              <a:solidFill>
                <a:srgbClr val="000000"/>
              </a:solidFill>
              <a:latin typeface="Rubik Semi-Bold" panose="020B0604020202020204" charset="-79"/>
              <a:cs typeface="Rubik Semi-Bold" panose="020B0604020202020204" charset="-79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81000" y="411645"/>
            <a:ext cx="14020800" cy="11787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400"/>
              </a:lnSpc>
            </a:pPr>
            <a:r>
              <a:rPr lang="pt-BR" sz="6000" u="none" dirty="0">
                <a:solidFill>
                  <a:srgbClr val="FFFFFF"/>
                </a:solidFill>
                <a:latin typeface="Nourd Bold"/>
              </a:rPr>
              <a:t>CONSIDERAÇÕES</a:t>
            </a:r>
            <a:r>
              <a:rPr lang="en-US" sz="6000" u="none" dirty="0">
                <a:solidFill>
                  <a:srgbClr val="FFFFFF"/>
                </a:solidFill>
                <a:latin typeface="Nourd Bold"/>
              </a:rPr>
              <a:t> </a:t>
            </a:r>
            <a:r>
              <a:rPr lang="pt-BR" sz="6000" dirty="0">
                <a:solidFill>
                  <a:srgbClr val="FFFFFF"/>
                </a:solidFill>
                <a:latin typeface="Nourd Bold"/>
              </a:rPr>
              <a:t>FINAIS</a:t>
            </a:r>
            <a:endParaRPr lang="pt-BR" sz="6000" u="none" dirty="0">
              <a:solidFill>
                <a:srgbClr val="FFFFFF"/>
              </a:solidFill>
              <a:latin typeface="Nourd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4400" y="4532173"/>
            <a:ext cx="9144000" cy="3346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t-BR" sz="2600" b="1" kern="100" dirty="0">
                <a:solidFill>
                  <a:srgbClr val="FFFFFF"/>
                </a:solidFill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A Luta Contra o Etarismo é uma Causa de Todos Nós</a:t>
            </a:r>
          </a:p>
          <a:p>
            <a:pPr marL="1200150" lvl="2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t-BR" sz="2800" b="1" dirty="0">
                <a:solidFill>
                  <a:srgbClr val="F4C9D2"/>
                </a:solidFill>
              </a:rPr>
              <a:t>Enfrentar o preconceito etário é essencial para uma sociedade justa</a:t>
            </a:r>
          </a:p>
          <a:p>
            <a:pPr marL="1200150" lvl="2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t-BR" sz="2800" b="1" dirty="0">
                <a:solidFill>
                  <a:srgbClr val="F4C9D2"/>
                </a:solidFill>
              </a:rPr>
              <a:t>Todos têm um papel a desempenhar na construção de um ambiente inclusivo para pessoas de todas as idades.</a:t>
            </a:r>
          </a:p>
        </p:txBody>
      </p:sp>
      <p:sp>
        <p:nvSpPr>
          <p:cNvPr id="14" name="AutoShape 14"/>
          <p:cNvSpPr/>
          <p:nvPr/>
        </p:nvSpPr>
        <p:spPr>
          <a:xfrm>
            <a:off x="-71917" y="9234488"/>
            <a:ext cx="18288000" cy="0"/>
          </a:xfrm>
          <a:prstGeom prst="line">
            <a:avLst/>
          </a:prstGeom>
          <a:ln w="9525" cap="flat">
            <a:solidFill>
              <a:srgbClr val="FFFFFF">
                <a:alpha val="33725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DC7BDBD-5701-119F-122C-A3F442FF76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3" t="7590" r="8939"/>
          <a:stretch/>
        </p:blipFill>
        <p:spPr>
          <a:xfrm>
            <a:off x="10343150" y="3309438"/>
            <a:ext cx="7445279" cy="483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42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1000" y="2759939"/>
            <a:ext cx="17526000" cy="6041161"/>
            <a:chOff x="0" y="0"/>
            <a:chExt cx="4093917" cy="15104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93917" cy="1510427"/>
            </a:xfrm>
            <a:custGeom>
              <a:avLst/>
              <a:gdLst/>
              <a:ahLst/>
              <a:cxnLst/>
              <a:rect l="l" t="t" r="r" b="b"/>
              <a:pathLst>
                <a:path w="4093917" h="1510427">
                  <a:moveTo>
                    <a:pt x="24903" y="0"/>
                  </a:moveTo>
                  <a:lnTo>
                    <a:pt x="4069014" y="0"/>
                  </a:lnTo>
                  <a:cubicBezTo>
                    <a:pt x="4082768" y="0"/>
                    <a:pt x="4093917" y="11149"/>
                    <a:pt x="4093917" y="24903"/>
                  </a:cubicBezTo>
                  <a:lnTo>
                    <a:pt x="4093917" y="1485524"/>
                  </a:lnTo>
                  <a:cubicBezTo>
                    <a:pt x="4093917" y="1492129"/>
                    <a:pt x="4091293" y="1498463"/>
                    <a:pt x="4086623" y="1503133"/>
                  </a:cubicBezTo>
                  <a:cubicBezTo>
                    <a:pt x="4081953" y="1507803"/>
                    <a:pt x="4075619" y="1510427"/>
                    <a:pt x="4069014" y="1510427"/>
                  </a:cubicBezTo>
                  <a:lnTo>
                    <a:pt x="24903" y="1510427"/>
                  </a:lnTo>
                  <a:cubicBezTo>
                    <a:pt x="18298" y="1510427"/>
                    <a:pt x="11964" y="1507803"/>
                    <a:pt x="7294" y="1503133"/>
                  </a:cubicBezTo>
                  <a:cubicBezTo>
                    <a:pt x="2624" y="1498463"/>
                    <a:pt x="0" y="1492129"/>
                    <a:pt x="0" y="1485524"/>
                  </a:cubicBezTo>
                  <a:lnTo>
                    <a:pt x="0" y="24903"/>
                  </a:lnTo>
                  <a:cubicBezTo>
                    <a:pt x="0" y="18298"/>
                    <a:pt x="2624" y="11964"/>
                    <a:pt x="7294" y="7294"/>
                  </a:cubicBezTo>
                  <a:cubicBezTo>
                    <a:pt x="11964" y="2624"/>
                    <a:pt x="18298" y="0"/>
                    <a:pt x="24903" y="0"/>
                  </a:cubicBezTo>
                  <a:close/>
                </a:path>
              </a:pathLst>
            </a:custGeom>
            <a:solidFill>
              <a:srgbClr val="6D85FF">
                <a:alpha val="2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093917" cy="15580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14065790" y="2275873"/>
            <a:ext cx="2951186" cy="582859"/>
          </a:xfrm>
          <a:custGeom>
            <a:avLst/>
            <a:gdLst/>
            <a:ahLst/>
            <a:cxnLst/>
            <a:rect l="l" t="t" r="r" b="b"/>
            <a:pathLst>
              <a:path w="2951186" h="582859">
                <a:moveTo>
                  <a:pt x="0" y="0"/>
                </a:moveTo>
                <a:lnTo>
                  <a:pt x="2951186" y="0"/>
                </a:lnTo>
                <a:lnTo>
                  <a:pt x="2951186" y="582860"/>
                </a:lnTo>
                <a:lnTo>
                  <a:pt x="0" y="5828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09975" y="471340"/>
            <a:ext cx="2062816" cy="1766286"/>
          </a:xfrm>
          <a:custGeom>
            <a:avLst/>
            <a:gdLst/>
            <a:ahLst/>
            <a:cxnLst/>
            <a:rect l="l" t="t" r="r" b="b"/>
            <a:pathLst>
              <a:path w="2062816" h="1766286">
                <a:moveTo>
                  <a:pt x="0" y="0"/>
                </a:moveTo>
                <a:lnTo>
                  <a:pt x="2062816" y="0"/>
                </a:lnTo>
                <a:lnTo>
                  <a:pt x="2062816" y="1766286"/>
                </a:lnTo>
                <a:lnTo>
                  <a:pt x="0" y="17662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81000" y="411645"/>
            <a:ext cx="14020800" cy="11787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400"/>
              </a:lnSpc>
            </a:pPr>
            <a:r>
              <a:rPr lang="pt-BR" sz="6000" u="none" dirty="0">
                <a:solidFill>
                  <a:srgbClr val="FFFFFF"/>
                </a:solidFill>
                <a:latin typeface="Nourd Bold"/>
              </a:rPr>
              <a:t>REFE</a:t>
            </a:r>
            <a:r>
              <a:rPr lang="pt-BR" sz="6000" dirty="0">
                <a:solidFill>
                  <a:srgbClr val="FFFFFF"/>
                </a:solidFill>
                <a:latin typeface="Nourd Bold"/>
              </a:rPr>
              <a:t>RÊNCIAS BIBLIOGRÁFICAS</a:t>
            </a:r>
            <a:endParaRPr lang="pt-BR" sz="6000" u="none" dirty="0">
              <a:solidFill>
                <a:srgbClr val="FFFFFF"/>
              </a:solidFill>
              <a:latin typeface="Nourd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85800" y="2864016"/>
            <a:ext cx="16916400" cy="5339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369350" lvl="2" indent="-457200" algn="just">
              <a:lnSpc>
                <a:spcPct val="150000"/>
              </a:lnSpc>
              <a:buSzPct val="3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pt-BR" sz="2600" b="1" dirty="0">
                <a:solidFill>
                  <a:srgbClr val="FFFFFF"/>
                </a:solidFill>
              </a:rPr>
              <a:t>Artigo, Etarismo: o que é e como isso afeta a vida das pessoas? / Daniel Neves Silva. - Redação National Geographic Brasil, 2023 </a:t>
            </a:r>
          </a:p>
          <a:p>
            <a:pPr marL="1369350" lvl="2" indent="-457200" algn="just">
              <a:lnSpc>
                <a:spcPct val="150000"/>
              </a:lnSpc>
              <a:buSzPct val="3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pt-BR" sz="2600" b="1" dirty="0">
                <a:solidFill>
                  <a:srgbClr val="FFFFFF"/>
                </a:solidFill>
              </a:rPr>
              <a:t>Guia para uma Comunicação responsável sobre a Pessoa Idosa, Ministério Dos Direitos Humanos e Da Cidadania/Governo Federal, Brasil União e Reconstrução, 2023</a:t>
            </a:r>
          </a:p>
          <a:p>
            <a:pPr marL="1369350" lvl="2" indent="-457200" algn="just">
              <a:lnSpc>
                <a:spcPct val="150000"/>
              </a:lnSpc>
              <a:buSzPct val="3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pt-BR" sz="2600" b="1" dirty="0">
                <a:solidFill>
                  <a:srgbClr val="FFFFFF"/>
                </a:solidFill>
              </a:rPr>
              <a:t>BRASIL. Decreto-Lei n° 2848, de 7 de dezembro de 1940. Código Penal. no 2848, de 7 de dezembro de 1940- Código Penal, e dá outras providências. </a:t>
            </a:r>
          </a:p>
          <a:p>
            <a:pPr marL="1369350" lvl="2" indent="-457200" algn="just">
              <a:lnSpc>
                <a:spcPct val="150000"/>
              </a:lnSpc>
              <a:buSzPct val="3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pt-BR" sz="2600" b="1" dirty="0">
                <a:solidFill>
                  <a:srgbClr val="FFFFFF"/>
                </a:solidFill>
              </a:rPr>
              <a:t>Estatuto da Pessoa Idosa-6 ed - São Paulo: SaraivaJur, 2023 (Legislação Saraiva de Bolso)</a:t>
            </a:r>
          </a:p>
          <a:p>
            <a:pPr marL="1369350" lvl="2" indent="-457200">
              <a:lnSpc>
                <a:spcPct val="150000"/>
              </a:lnSpc>
              <a:buSzPct val="3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pt-BR" sz="2600" b="1" dirty="0">
                <a:solidFill>
                  <a:srgbClr val="FFFFFF"/>
                </a:solidFill>
                <a:sym typeface="Calibri"/>
              </a:rPr>
              <a:t>Cartilha de Conscientização e Enfrentamento ao Etarismo: </a:t>
            </a:r>
            <a:r>
              <a:rPr lang="pt-BR" sz="2600" b="1" dirty="0">
                <a:solidFill>
                  <a:srgbClr val="FFFFFF"/>
                </a:solidFill>
                <a:sym typeface="Calibri"/>
                <a:hlinkClick r:id="rId4"/>
              </a:rPr>
              <a:t>https://www.santos.sp.gov.br/?q=servico/conscientizacao-e-enfrentamento-ao-etarismo</a:t>
            </a:r>
            <a:endParaRPr lang="pt-BR" sz="2600" b="1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-71917" y="9234488"/>
            <a:ext cx="18288000" cy="0"/>
          </a:xfrm>
          <a:prstGeom prst="line">
            <a:avLst/>
          </a:prstGeom>
          <a:ln w="9525" cap="flat">
            <a:solidFill>
              <a:srgbClr val="FFFFFF">
                <a:alpha val="33725"/>
              </a:srgbClr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64323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1000" y="2759939"/>
            <a:ext cx="17526000" cy="6041161"/>
            <a:chOff x="0" y="0"/>
            <a:chExt cx="4093917" cy="15104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93917" cy="1510427"/>
            </a:xfrm>
            <a:custGeom>
              <a:avLst/>
              <a:gdLst/>
              <a:ahLst/>
              <a:cxnLst/>
              <a:rect l="l" t="t" r="r" b="b"/>
              <a:pathLst>
                <a:path w="4093917" h="1510427">
                  <a:moveTo>
                    <a:pt x="24903" y="0"/>
                  </a:moveTo>
                  <a:lnTo>
                    <a:pt x="4069014" y="0"/>
                  </a:lnTo>
                  <a:cubicBezTo>
                    <a:pt x="4082768" y="0"/>
                    <a:pt x="4093917" y="11149"/>
                    <a:pt x="4093917" y="24903"/>
                  </a:cubicBezTo>
                  <a:lnTo>
                    <a:pt x="4093917" y="1485524"/>
                  </a:lnTo>
                  <a:cubicBezTo>
                    <a:pt x="4093917" y="1492129"/>
                    <a:pt x="4091293" y="1498463"/>
                    <a:pt x="4086623" y="1503133"/>
                  </a:cubicBezTo>
                  <a:cubicBezTo>
                    <a:pt x="4081953" y="1507803"/>
                    <a:pt x="4075619" y="1510427"/>
                    <a:pt x="4069014" y="1510427"/>
                  </a:cubicBezTo>
                  <a:lnTo>
                    <a:pt x="24903" y="1510427"/>
                  </a:lnTo>
                  <a:cubicBezTo>
                    <a:pt x="18298" y="1510427"/>
                    <a:pt x="11964" y="1507803"/>
                    <a:pt x="7294" y="1503133"/>
                  </a:cubicBezTo>
                  <a:cubicBezTo>
                    <a:pt x="2624" y="1498463"/>
                    <a:pt x="0" y="1492129"/>
                    <a:pt x="0" y="1485524"/>
                  </a:cubicBezTo>
                  <a:lnTo>
                    <a:pt x="0" y="24903"/>
                  </a:lnTo>
                  <a:cubicBezTo>
                    <a:pt x="0" y="18298"/>
                    <a:pt x="2624" y="11964"/>
                    <a:pt x="7294" y="7294"/>
                  </a:cubicBezTo>
                  <a:cubicBezTo>
                    <a:pt x="11964" y="2624"/>
                    <a:pt x="18298" y="0"/>
                    <a:pt x="24903" y="0"/>
                  </a:cubicBezTo>
                  <a:close/>
                </a:path>
              </a:pathLst>
            </a:custGeom>
            <a:solidFill>
              <a:srgbClr val="6D85FF">
                <a:alpha val="2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093917" cy="15580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2307743" y="2966358"/>
            <a:ext cx="4038621" cy="1044196"/>
          </a:xfrm>
          <a:custGeom>
            <a:avLst/>
            <a:gdLst/>
            <a:ahLst/>
            <a:cxnLst/>
            <a:rect l="l" t="t" r="r" b="b"/>
            <a:pathLst>
              <a:path w="3797075" h="1044196">
                <a:moveTo>
                  <a:pt x="0" y="0"/>
                </a:moveTo>
                <a:lnTo>
                  <a:pt x="3797075" y="0"/>
                </a:lnTo>
                <a:lnTo>
                  <a:pt x="3797075" y="1044196"/>
                </a:lnTo>
                <a:lnTo>
                  <a:pt x="0" y="10441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428516" y="3243292"/>
            <a:ext cx="3797074" cy="424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pt-BR" sz="2400" b="1" kern="100" dirty="0">
                <a:solidFill>
                  <a:srgbClr val="000000"/>
                </a:solidFill>
                <a:latin typeface="Rubik Semi-Bold" panose="020B0604020202020204" charset="-79"/>
                <a:ea typeface="Calibri" panose="020F0502020204030204" pitchFamily="34" charset="0"/>
                <a:cs typeface="Rubik Semi-Bold" panose="020B0604020202020204" charset="-79"/>
              </a:rPr>
              <a:t>OBRIGADA!</a:t>
            </a:r>
            <a:endParaRPr lang="en-US" sz="3200" dirty="0">
              <a:solidFill>
                <a:srgbClr val="000000"/>
              </a:solidFill>
              <a:latin typeface="Rubik Semi-Bold" panose="020B0604020202020204" charset="-79"/>
              <a:cs typeface="Rubik Semi-Bold" panose="020B0604020202020204" charset="-79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67358" y="4038571"/>
            <a:ext cx="7357441" cy="371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pt-BR" sz="2800" b="1" kern="100" dirty="0">
                <a:solidFill>
                  <a:srgbClr val="FFFFFF"/>
                </a:solidFill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Baixe a </a:t>
            </a:r>
            <a:r>
              <a:rPr lang="pt-BR" sz="2800" b="1" kern="100" dirty="0">
                <a:solidFill>
                  <a:srgbClr val="FFFFFF"/>
                </a:solidFill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  <a:hlinkClick r:id="rId3"/>
              </a:rPr>
              <a:t>Cartilha</a:t>
            </a:r>
            <a:r>
              <a:rPr lang="pt-BR" sz="2800" b="1" kern="100" dirty="0">
                <a:solidFill>
                  <a:srgbClr val="FFFFFF"/>
                </a:solidFill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: Conscientização e Enfrentamento ao Etarismo</a:t>
            </a:r>
          </a:p>
          <a:p>
            <a:pPr lvl="2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endParaRPr lang="pt-BR" sz="2800" b="1" dirty="0">
              <a:solidFill>
                <a:srgbClr val="F4C9D2"/>
              </a:solidFill>
            </a:endParaRPr>
          </a:p>
          <a:p>
            <a:pPr lvl="2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endParaRPr lang="pt-BR" sz="2800" b="1" dirty="0">
              <a:solidFill>
                <a:srgbClr val="F4C9D2"/>
              </a:solidFill>
            </a:endParaRPr>
          </a:p>
          <a:p>
            <a:pPr lvl="2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endParaRPr lang="pt-BR" sz="2800" b="1" dirty="0">
              <a:solidFill>
                <a:srgbClr val="F4C9D2"/>
              </a:solidFill>
            </a:endParaRPr>
          </a:p>
          <a:p>
            <a:pPr lvl="2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pt-BR" sz="2800" b="1" dirty="0">
                <a:solidFill>
                  <a:srgbClr val="F4C9D2"/>
                </a:solidFill>
                <a:hlinkClick r:id="rId4"/>
              </a:rPr>
              <a:t>coppi@santos.sp.gov.br</a:t>
            </a:r>
            <a:endParaRPr lang="pt-BR" sz="2800" b="1" dirty="0">
              <a:solidFill>
                <a:srgbClr val="F4C9D2"/>
              </a:solidFill>
            </a:endParaRPr>
          </a:p>
          <a:p>
            <a:pPr lvl="2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pt-BR" sz="2800" b="1" dirty="0">
                <a:solidFill>
                  <a:srgbClr val="F4C9D2"/>
                </a:solidFill>
              </a:rPr>
              <a:t>Fone: </a:t>
            </a:r>
            <a:r>
              <a:rPr lang="pt-BR" sz="2800" b="1" dirty="0">
                <a:solidFill>
                  <a:srgbClr val="F4C9D2"/>
                </a:solidFill>
                <a:sym typeface="Wingdings" panose="05000000000000000000" pitchFamily="2" charset="2"/>
              </a:rPr>
              <a:t>(13) </a:t>
            </a:r>
            <a:r>
              <a:rPr lang="pt-BR" sz="2800" b="1" dirty="0">
                <a:solidFill>
                  <a:srgbClr val="F4C9D2"/>
                </a:solidFill>
              </a:rPr>
              <a:t>3201-5622</a:t>
            </a:r>
          </a:p>
        </p:txBody>
      </p:sp>
      <p:sp>
        <p:nvSpPr>
          <p:cNvPr id="14" name="AutoShape 14"/>
          <p:cNvSpPr/>
          <p:nvPr/>
        </p:nvSpPr>
        <p:spPr>
          <a:xfrm>
            <a:off x="-71917" y="9234488"/>
            <a:ext cx="18288000" cy="0"/>
          </a:xfrm>
          <a:prstGeom prst="line">
            <a:avLst/>
          </a:prstGeom>
          <a:ln w="9525" cap="flat">
            <a:solidFill>
              <a:srgbClr val="FFFFFF">
                <a:alpha val="33725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DC7BDBD-5701-119F-122C-A3F442FF76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3" t="7590" r="8939"/>
          <a:stretch/>
        </p:blipFill>
        <p:spPr>
          <a:xfrm>
            <a:off x="11125200" y="4038571"/>
            <a:ext cx="6358429" cy="4128984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82633A2-AB70-B29E-D407-50519DBEB6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2" r="22719"/>
          <a:stretch/>
        </p:blipFill>
        <p:spPr>
          <a:xfrm>
            <a:off x="5375233" y="5143500"/>
            <a:ext cx="2549566" cy="2642641"/>
          </a:xfrm>
          <a:prstGeom prst="roundRect">
            <a:avLst>
              <a:gd name="adj" fmla="val 4444"/>
            </a:avLst>
          </a:prstGeom>
        </p:spPr>
      </p:pic>
    </p:spTree>
    <p:extLst>
      <p:ext uri="{BB962C8B-B14F-4D97-AF65-F5344CB8AC3E}">
        <p14:creationId xmlns:p14="http://schemas.microsoft.com/office/powerpoint/2010/main" val="3330214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782717" y="-2469633"/>
            <a:ext cx="16012640" cy="16012640"/>
          </a:xfrm>
          <a:custGeom>
            <a:avLst/>
            <a:gdLst/>
            <a:ahLst/>
            <a:cxnLst/>
            <a:rect l="l" t="t" r="r" b="b"/>
            <a:pathLst>
              <a:path w="16012640" h="16012640">
                <a:moveTo>
                  <a:pt x="0" y="0"/>
                </a:moveTo>
                <a:lnTo>
                  <a:pt x="16012640" y="0"/>
                </a:lnTo>
                <a:lnTo>
                  <a:pt x="16012640" y="16012640"/>
                </a:lnTo>
                <a:lnTo>
                  <a:pt x="0" y="16012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356110" y="8811102"/>
            <a:ext cx="2725212" cy="538229"/>
          </a:xfrm>
          <a:custGeom>
            <a:avLst/>
            <a:gdLst/>
            <a:ahLst/>
            <a:cxnLst/>
            <a:rect l="l" t="t" r="r" b="b"/>
            <a:pathLst>
              <a:path w="2725212" h="538229">
                <a:moveTo>
                  <a:pt x="0" y="0"/>
                </a:moveTo>
                <a:lnTo>
                  <a:pt x="2725212" y="0"/>
                </a:lnTo>
                <a:lnTo>
                  <a:pt x="2725212" y="538230"/>
                </a:lnTo>
                <a:lnTo>
                  <a:pt x="0" y="53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81432">
            <a:off x="10377768" y="474181"/>
            <a:ext cx="7407108" cy="8739951"/>
          </a:xfrm>
          <a:custGeom>
            <a:avLst/>
            <a:gdLst/>
            <a:ahLst/>
            <a:cxnLst/>
            <a:rect l="l" t="t" r="r" b="b"/>
            <a:pathLst>
              <a:path w="7407108" h="8739951">
                <a:moveTo>
                  <a:pt x="0" y="0"/>
                </a:moveTo>
                <a:lnTo>
                  <a:pt x="7407108" y="0"/>
                </a:lnTo>
                <a:lnTo>
                  <a:pt x="7407108" y="8739951"/>
                </a:lnTo>
                <a:lnTo>
                  <a:pt x="0" y="87399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9000"/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28583" y="9080217"/>
            <a:ext cx="1738940" cy="873817"/>
            <a:chOff x="0" y="0"/>
            <a:chExt cx="2318587" cy="11650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18587" cy="1165090"/>
            </a:xfrm>
            <a:custGeom>
              <a:avLst/>
              <a:gdLst/>
              <a:ahLst/>
              <a:cxnLst/>
              <a:rect l="l" t="t" r="r" b="b"/>
              <a:pathLst>
                <a:path w="2318587" h="1165090">
                  <a:moveTo>
                    <a:pt x="0" y="0"/>
                  </a:moveTo>
                  <a:lnTo>
                    <a:pt x="2318587" y="0"/>
                  </a:lnTo>
                  <a:lnTo>
                    <a:pt x="2318587" y="1165090"/>
                  </a:lnTo>
                  <a:lnTo>
                    <a:pt x="0" y="11650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531642" y="285837"/>
              <a:ext cx="1255303" cy="593416"/>
            </a:xfrm>
            <a:custGeom>
              <a:avLst/>
              <a:gdLst/>
              <a:ahLst/>
              <a:cxnLst/>
              <a:rect l="l" t="t" r="r" b="b"/>
              <a:pathLst>
                <a:path w="1255303" h="593416">
                  <a:moveTo>
                    <a:pt x="0" y="0"/>
                  </a:moveTo>
                  <a:lnTo>
                    <a:pt x="1255303" y="0"/>
                  </a:lnTo>
                  <a:lnTo>
                    <a:pt x="1255303" y="593416"/>
                  </a:lnTo>
                  <a:lnTo>
                    <a:pt x="0" y="593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96659" y="1236327"/>
            <a:ext cx="17104467" cy="7516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449263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pt-BR" sz="4000" b="1" i="1" u="none" strike="noStrike" kern="100" cap="none" spc="0" normalizeH="0" baseline="0" noProof="0" dirty="0">
                <a:ln>
                  <a:noFill/>
                </a:ln>
                <a:solidFill>
                  <a:srgbClr val="64CA9E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AFINAL O QUE É ENVELHECER ? QUAIS OS DIREITOS DOS MAIS VELHOS? O QUE É VIOLAÇÃO DE DIREITOS? O QUE É ETARISMO? </a:t>
            </a:r>
          </a:p>
          <a:p>
            <a:pPr marL="0" marR="0" lvl="0" indent="0" algn="just" defTabSz="449263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pt-BR" sz="4000" b="1" i="1" u="none" strike="noStrike" kern="100" cap="none" spc="0" normalizeH="0" baseline="0" noProof="0" dirty="0">
              <a:ln>
                <a:noFill/>
              </a:ln>
              <a:solidFill>
                <a:srgbClr val="64CA9E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marR="0" lvl="0" indent="-571500" algn="just" defTabSz="449263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Tx/>
              <a:buChar char="-"/>
              <a:tabLst/>
              <a:defRPr/>
            </a:pPr>
            <a:r>
              <a:rPr kumimoji="0" lang="pt-BR" sz="3200" b="1" i="1" u="none" strike="noStrike" kern="1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ENVELHECER - Processo natural e continuo, pessoal e </a:t>
            </a:r>
            <a:r>
              <a:rPr kumimoji="0" lang="pt-BR" sz="3200" b="1" i="1" u="none" strike="noStrike" kern="1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instransferivel</a:t>
            </a:r>
            <a:endParaRPr kumimoji="0" lang="pt-BR" sz="3200" b="1" i="1" u="none" strike="noStrike" kern="1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marR="0" lvl="0" indent="-571500" algn="just" defTabSz="449263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Tx/>
              <a:buChar char="-"/>
              <a:tabLst/>
              <a:defRPr/>
            </a:pPr>
            <a:r>
              <a:rPr kumimoji="0" lang="pt-BR" sz="3200" b="1" i="1" u="none" strike="noStrike" kern="1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Etapa do desenvolvimento humano com significativas mudanças biopsicossociais</a:t>
            </a:r>
          </a:p>
          <a:p>
            <a:pPr marL="571500" marR="0" lvl="0" indent="-571500" algn="just" defTabSz="449263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Tx/>
              <a:buChar char="-"/>
              <a:tabLst/>
              <a:defRPr/>
            </a:pPr>
            <a:r>
              <a:rPr lang="pt-BR" sz="3200" b="1" i="1" kern="100" dirty="0">
                <a:solidFill>
                  <a:srgbClr val="E7E6E6"/>
                </a:solidFill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Atravessado por </a:t>
            </a:r>
            <a:r>
              <a:rPr kumimoji="0" lang="pt-BR" sz="3200" b="1" i="1" u="none" strike="noStrike" kern="1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 diversos fatores, como a trajetória de vida, o contexto familiar, a dimensão étnico-racial, de gênero, o acesso à renda e as políticas públicas. </a:t>
            </a:r>
          </a:p>
          <a:p>
            <a:pPr marL="571500" marR="0" lvl="0" indent="-571500" algn="just" defTabSz="449263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Tx/>
              <a:buChar char="-"/>
              <a:tabLst/>
              <a:defRPr/>
            </a:pPr>
            <a:r>
              <a:rPr kumimoji="0" lang="pt-BR" sz="3200" b="1" i="1" u="none" strike="noStrike" kern="1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Existem muitas V</a:t>
            </a:r>
            <a:r>
              <a:rPr lang="pt-BR" sz="3200" b="1" i="1" kern="100" dirty="0">
                <a:solidFill>
                  <a:srgbClr val="E7E6E6"/>
                </a:solidFill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ELHICES . </a:t>
            </a:r>
            <a:endParaRPr kumimoji="0" lang="pt-BR" sz="3200" b="1" i="1" u="none" strike="noStrike" kern="1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marR="0" lvl="0" indent="-571500" algn="just" defTabSz="449263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Tx/>
              <a:buChar char="-"/>
              <a:tabLst/>
              <a:defRPr/>
            </a:pPr>
            <a:r>
              <a:rPr kumimoji="0" lang="pt-BR" sz="3200" b="1" i="1" u="none" strike="noStrike" kern="1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Triunfo do desenvolvimento. O aumento da longevidade é uma das maiores conquistas da humanidade.</a:t>
            </a:r>
          </a:p>
          <a:p>
            <a:pPr marL="571500" marR="0" lvl="0" indent="-571500" algn="just" defTabSz="449263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Tx/>
              <a:buChar char="-"/>
              <a:tabLst/>
              <a:defRPr/>
            </a:pPr>
            <a:endParaRPr kumimoji="0" lang="pt-BR" sz="3200" b="1" i="1" u="none" strike="noStrike" kern="1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marR="0" lvl="0" indent="-571500" algn="just" defTabSz="449263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Tx/>
              <a:buChar char="-"/>
              <a:tabLst/>
              <a:defRPr/>
            </a:pPr>
            <a:endParaRPr kumimoji="0" lang="pt-BR" sz="4000" b="1" i="1" u="none" strike="noStrike" kern="100" cap="none" spc="0" normalizeH="0" baseline="0" noProof="0" dirty="0">
              <a:ln>
                <a:noFill/>
              </a:ln>
              <a:solidFill>
                <a:srgbClr val="64CA9E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5">
            <a:extLst>
              <a:ext uri="{FF2B5EF4-FFF2-40B4-BE49-F238E27FC236}">
                <a16:creationId xmlns:a16="http://schemas.microsoft.com/office/drawing/2014/main" id="{DC15D07D-6F71-81AD-5AD2-E37BFFCED290}"/>
              </a:ext>
            </a:extLst>
          </p:cNvPr>
          <p:cNvGrpSpPr/>
          <p:nvPr/>
        </p:nvGrpSpPr>
        <p:grpSpPr>
          <a:xfrm>
            <a:off x="506920" y="2628900"/>
            <a:ext cx="17284256" cy="6306311"/>
            <a:chOff x="0" y="0"/>
            <a:chExt cx="4552232" cy="1444942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B7A2A40A-58D0-6874-5F60-E331E47CF828}"/>
                </a:ext>
              </a:extLst>
            </p:cNvPr>
            <p:cNvSpPr/>
            <p:nvPr/>
          </p:nvSpPr>
          <p:spPr>
            <a:xfrm>
              <a:off x="0" y="0"/>
              <a:ext cx="4552232" cy="1444942"/>
            </a:xfrm>
            <a:custGeom>
              <a:avLst/>
              <a:gdLst/>
              <a:ahLst/>
              <a:cxnLst/>
              <a:rect l="l" t="t" r="r" b="b"/>
              <a:pathLst>
                <a:path w="4552232" h="1444942">
                  <a:moveTo>
                    <a:pt x="34938" y="0"/>
                  </a:moveTo>
                  <a:lnTo>
                    <a:pt x="4517295" y="0"/>
                  </a:lnTo>
                  <a:cubicBezTo>
                    <a:pt x="4526561" y="0"/>
                    <a:pt x="4535447" y="3681"/>
                    <a:pt x="4541999" y="10233"/>
                  </a:cubicBezTo>
                  <a:cubicBezTo>
                    <a:pt x="4548551" y="16785"/>
                    <a:pt x="4552232" y="25672"/>
                    <a:pt x="4552232" y="34938"/>
                  </a:cubicBezTo>
                  <a:lnTo>
                    <a:pt x="4552232" y="1410004"/>
                  </a:lnTo>
                  <a:cubicBezTo>
                    <a:pt x="4552232" y="1429300"/>
                    <a:pt x="4536590" y="1444942"/>
                    <a:pt x="4517295" y="1444942"/>
                  </a:cubicBezTo>
                  <a:lnTo>
                    <a:pt x="34938" y="1444942"/>
                  </a:lnTo>
                  <a:cubicBezTo>
                    <a:pt x="15642" y="1444942"/>
                    <a:pt x="0" y="1429300"/>
                    <a:pt x="0" y="1410004"/>
                  </a:cubicBezTo>
                  <a:lnTo>
                    <a:pt x="0" y="34938"/>
                  </a:lnTo>
                  <a:cubicBezTo>
                    <a:pt x="0" y="15642"/>
                    <a:pt x="15642" y="0"/>
                    <a:pt x="34938" y="0"/>
                  </a:cubicBezTo>
                  <a:close/>
                </a:path>
              </a:pathLst>
            </a:custGeom>
            <a:solidFill>
              <a:srgbClr val="6D85FF">
                <a:alpha val="29804"/>
              </a:srgbClr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14931636-C99D-C6FD-9968-74B1EFA25D72}"/>
                </a:ext>
              </a:extLst>
            </p:cNvPr>
            <p:cNvSpPr txBox="1"/>
            <p:nvPr/>
          </p:nvSpPr>
          <p:spPr>
            <a:xfrm>
              <a:off x="0" y="-47625"/>
              <a:ext cx="4552232" cy="1492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14065790" y="2275873"/>
            <a:ext cx="2951186" cy="582859"/>
          </a:xfrm>
          <a:custGeom>
            <a:avLst/>
            <a:gdLst/>
            <a:ahLst/>
            <a:cxnLst/>
            <a:rect l="l" t="t" r="r" b="b"/>
            <a:pathLst>
              <a:path w="2951186" h="582859">
                <a:moveTo>
                  <a:pt x="0" y="0"/>
                </a:moveTo>
                <a:lnTo>
                  <a:pt x="2951186" y="0"/>
                </a:lnTo>
                <a:lnTo>
                  <a:pt x="2951186" y="582860"/>
                </a:lnTo>
                <a:lnTo>
                  <a:pt x="0" y="5828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09975" y="471340"/>
            <a:ext cx="2062816" cy="1766286"/>
          </a:xfrm>
          <a:custGeom>
            <a:avLst/>
            <a:gdLst/>
            <a:ahLst/>
            <a:cxnLst/>
            <a:rect l="l" t="t" r="r" b="b"/>
            <a:pathLst>
              <a:path w="2062816" h="1766286">
                <a:moveTo>
                  <a:pt x="0" y="0"/>
                </a:moveTo>
                <a:lnTo>
                  <a:pt x="2062816" y="0"/>
                </a:lnTo>
                <a:lnTo>
                  <a:pt x="2062816" y="1766286"/>
                </a:lnTo>
                <a:lnTo>
                  <a:pt x="0" y="17662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83014" y="266700"/>
            <a:ext cx="12308921" cy="1184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00"/>
              </a:lnSpc>
            </a:pPr>
            <a:r>
              <a:rPr lang="pt-BR" sz="5400" u="none" dirty="0">
                <a:solidFill>
                  <a:srgbClr val="FFFFFF"/>
                </a:solidFill>
                <a:latin typeface="Nourd Bold"/>
              </a:rPr>
              <a:t>PESSOAS IDOSAS EM SANTOS  </a:t>
            </a:r>
          </a:p>
        </p:txBody>
      </p:sp>
      <p:sp>
        <p:nvSpPr>
          <p:cNvPr id="14" name="AutoShape 14"/>
          <p:cNvSpPr/>
          <p:nvPr/>
        </p:nvSpPr>
        <p:spPr>
          <a:xfrm>
            <a:off x="-71917" y="9234488"/>
            <a:ext cx="18288000" cy="0"/>
          </a:xfrm>
          <a:prstGeom prst="line">
            <a:avLst/>
          </a:prstGeom>
          <a:ln w="9525" cap="flat">
            <a:solidFill>
              <a:srgbClr val="FFFFFF">
                <a:alpha val="33725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" name="Espaço Reservado para Conteúdo 8">
            <a:extLst>
              <a:ext uri="{FF2B5EF4-FFF2-40B4-BE49-F238E27FC236}">
                <a16:creationId xmlns:a16="http://schemas.microsoft.com/office/drawing/2014/main" id="{112E4A4A-08E4-86F2-7143-ADB8C56D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251" y="2632364"/>
            <a:ext cx="10857595" cy="6302847"/>
          </a:xfrm>
          <a:prstGeom prst="roundRect">
            <a:avLst>
              <a:gd name="adj" fmla="val 3698"/>
            </a:avLst>
          </a:prstGeom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E7B3FBBA-22BD-3679-51A5-F79247284A39}"/>
              </a:ext>
            </a:extLst>
          </p:cNvPr>
          <p:cNvSpPr txBox="1"/>
          <p:nvPr/>
        </p:nvSpPr>
        <p:spPr>
          <a:xfrm>
            <a:off x="3720251" y="9263683"/>
            <a:ext cx="10857596" cy="369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Rubik Bold"/>
              </a:rPr>
              <a:t>Fonte:</a:t>
            </a:r>
            <a:r>
              <a:rPr lang="en-US" sz="2200" dirty="0">
                <a:solidFill>
                  <a:srgbClr val="FFFFFF"/>
                </a:solidFill>
                <a:latin typeface="Rubik"/>
              </a:rPr>
              <a:t> </a:t>
            </a:r>
            <a:r>
              <a:rPr lang="pt-BR" sz="1800" b="1" kern="100" dirty="0">
                <a:solidFill>
                  <a:srgbClr val="FFFFFF"/>
                </a:solidFill>
                <a:effectLst/>
                <a:latin typeface="Rubik Italics" panose="020B0604020202020204" charset="-79"/>
                <a:ea typeface="Calibri" panose="020F0502020204030204" pitchFamily="34" charset="0"/>
                <a:cs typeface="Rubik Italics" panose="020B0604020202020204" charset="-79"/>
              </a:rPr>
              <a:t>Censo Demográfico de 2022 do IBGE</a:t>
            </a:r>
            <a:endParaRPr lang="pt-BR" sz="1800" kern="100" dirty="0">
              <a:solidFill>
                <a:srgbClr val="FFFFFF"/>
              </a:solidFill>
              <a:effectLst/>
              <a:latin typeface="Rubik Italics" panose="020B0604020202020204" charset="-79"/>
              <a:ea typeface="Calibri" panose="020F0502020204030204" pitchFamily="34" charset="0"/>
              <a:cs typeface="Rubik Italics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66963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5">
            <a:extLst>
              <a:ext uri="{FF2B5EF4-FFF2-40B4-BE49-F238E27FC236}">
                <a16:creationId xmlns:a16="http://schemas.microsoft.com/office/drawing/2014/main" id="{DC15D07D-6F71-81AD-5AD2-E37BFFCED290}"/>
              </a:ext>
            </a:extLst>
          </p:cNvPr>
          <p:cNvGrpSpPr/>
          <p:nvPr/>
        </p:nvGrpSpPr>
        <p:grpSpPr>
          <a:xfrm>
            <a:off x="506920" y="2628900"/>
            <a:ext cx="17284256" cy="6306311"/>
            <a:chOff x="0" y="0"/>
            <a:chExt cx="4552232" cy="1444942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B7A2A40A-58D0-6874-5F60-E331E47CF828}"/>
                </a:ext>
              </a:extLst>
            </p:cNvPr>
            <p:cNvSpPr/>
            <p:nvPr/>
          </p:nvSpPr>
          <p:spPr>
            <a:xfrm>
              <a:off x="0" y="0"/>
              <a:ext cx="4552232" cy="1444942"/>
            </a:xfrm>
            <a:custGeom>
              <a:avLst/>
              <a:gdLst/>
              <a:ahLst/>
              <a:cxnLst/>
              <a:rect l="l" t="t" r="r" b="b"/>
              <a:pathLst>
                <a:path w="4552232" h="1444942">
                  <a:moveTo>
                    <a:pt x="34938" y="0"/>
                  </a:moveTo>
                  <a:lnTo>
                    <a:pt x="4517295" y="0"/>
                  </a:lnTo>
                  <a:cubicBezTo>
                    <a:pt x="4526561" y="0"/>
                    <a:pt x="4535447" y="3681"/>
                    <a:pt x="4541999" y="10233"/>
                  </a:cubicBezTo>
                  <a:cubicBezTo>
                    <a:pt x="4548551" y="16785"/>
                    <a:pt x="4552232" y="25672"/>
                    <a:pt x="4552232" y="34938"/>
                  </a:cubicBezTo>
                  <a:lnTo>
                    <a:pt x="4552232" y="1410004"/>
                  </a:lnTo>
                  <a:cubicBezTo>
                    <a:pt x="4552232" y="1429300"/>
                    <a:pt x="4536590" y="1444942"/>
                    <a:pt x="4517295" y="1444942"/>
                  </a:cubicBezTo>
                  <a:lnTo>
                    <a:pt x="34938" y="1444942"/>
                  </a:lnTo>
                  <a:cubicBezTo>
                    <a:pt x="15642" y="1444942"/>
                    <a:pt x="0" y="1429300"/>
                    <a:pt x="0" y="1410004"/>
                  </a:cubicBezTo>
                  <a:lnTo>
                    <a:pt x="0" y="34938"/>
                  </a:lnTo>
                  <a:cubicBezTo>
                    <a:pt x="0" y="15642"/>
                    <a:pt x="15642" y="0"/>
                    <a:pt x="34938" y="0"/>
                  </a:cubicBezTo>
                  <a:close/>
                </a:path>
              </a:pathLst>
            </a:custGeom>
            <a:solidFill>
              <a:srgbClr val="6D85FF">
                <a:alpha val="29804"/>
              </a:srgbClr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14931636-C99D-C6FD-9968-74B1EFA25D72}"/>
                </a:ext>
              </a:extLst>
            </p:cNvPr>
            <p:cNvSpPr txBox="1"/>
            <p:nvPr/>
          </p:nvSpPr>
          <p:spPr>
            <a:xfrm>
              <a:off x="0" y="-47625"/>
              <a:ext cx="4552232" cy="1492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143000" y="615105"/>
            <a:ext cx="7010400" cy="1044196"/>
          </a:xfrm>
          <a:custGeom>
            <a:avLst/>
            <a:gdLst/>
            <a:ahLst/>
            <a:cxnLst/>
            <a:rect l="l" t="t" r="r" b="b"/>
            <a:pathLst>
              <a:path w="3797075" h="1044196">
                <a:moveTo>
                  <a:pt x="0" y="0"/>
                </a:moveTo>
                <a:lnTo>
                  <a:pt x="3797075" y="0"/>
                </a:lnTo>
                <a:lnTo>
                  <a:pt x="3797075" y="1044196"/>
                </a:lnTo>
                <a:lnTo>
                  <a:pt x="0" y="10441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6" name="Freeform 6"/>
          <p:cNvSpPr/>
          <p:nvPr/>
        </p:nvSpPr>
        <p:spPr>
          <a:xfrm>
            <a:off x="14065790" y="2275873"/>
            <a:ext cx="2951186" cy="582859"/>
          </a:xfrm>
          <a:custGeom>
            <a:avLst/>
            <a:gdLst/>
            <a:ahLst/>
            <a:cxnLst/>
            <a:rect l="l" t="t" r="r" b="b"/>
            <a:pathLst>
              <a:path w="2951186" h="582859">
                <a:moveTo>
                  <a:pt x="0" y="0"/>
                </a:moveTo>
                <a:lnTo>
                  <a:pt x="2951186" y="0"/>
                </a:lnTo>
                <a:lnTo>
                  <a:pt x="2951186" y="582860"/>
                </a:lnTo>
                <a:lnTo>
                  <a:pt x="0" y="5828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09975" y="471340"/>
            <a:ext cx="2062816" cy="1766286"/>
          </a:xfrm>
          <a:custGeom>
            <a:avLst/>
            <a:gdLst/>
            <a:ahLst/>
            <a:cxnLst/>
            <a:rect l="l" t="t" r="r" b="b"/>
            <a:pathLst>
              <a:path w="2062816" h="1766286">
                <a:moveTo>
                  <a:pt x="0" y="0"/>
                </a:moveTo>
                <a:lnTo>
                  <a:pt x="2062816" y="0"/>
                </a:lnTo>
                <a:lnTo>
                  <a:pt x="2062816" y="1766286"/>
                </a:lnTo>
                <a:lnTo>
                  <a:pt x="0" y="17662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60587" y="931602"/>
            <a:ext cx="5975227" cy="4112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pt-BR" sz="2000" b="1" kern="100" dirty="0"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PESSOAS IDOSAS EM SANTOS</a:t>
            </a:r>
            <a:endParaRPr lang="en-US" sz="2000" dirty="0">
              <a:latin typeface="Rubik Semi-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43000" y="4022333"/>
            <a:ext cx="8610600" cy="4135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pt-BR" sz="2400" dirty="0">
              <a:effectLst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t-BR" sz="2800" b="1" kern="100" dirty="0">
                <a:solidFill>
                  <a:srgbClr val="FFFFFF"/>
                </a:solidFill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A PRESENÇA DE PESSOAS IDOSAS É MARCANTE NA CIDADE DE SANTOS </a:t>
            </a:r>
          </a:p>
          <a:p>
            <a:pPr marL="1143000" lvl="2" indent="-2286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pt-BR" sz="2800" kern="100" dirty="0">
                <a:solidFill>
                  <a:srgbClr val="F4C9D2"/>
                </a:solidFill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Segundo os dados do Censo Demográfico do IBGE em </a:t>
            </a:r>
            <a:r>
              <a:rPr lang="pt-BR" sz="2800" b="1" u="sng" kern="100" dirty="0">
                <a:solidFill>
                  <a:srgbClr val="F4C9D2"/>
                </a:solidFill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2022</a:t>
            </a:r>
            <a:r>
              <a:rPr lang="pt-BR" sz="2800" kern="100" dirty="0">
                <a:solidFill>
                  <a:srgbClr val="F4C9D2"/>
                </a:solidFill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, o total de </a:t>
            </a:r>
            <a:r>
              <a:rPr lang="pt-BR" sz="2800" b="1" u="sng" kern="100" dirty="0">
                <a:solidFill>
                  <a:srgbClr val="F4C9D2"/>
                </a:solidFill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pessoas idosas </a:t>
            </a:r>
            <a:r>
              <a:rPr lang="pt-BR" sz="2800" kern="100" dirty="0">
                <a:solidFill>
                  <a:srgbClr val="F4C9D2"/>
                </a:solidFill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em Santos representava </a:t>
            </a:r>
            <a:r>
              <a:rPr lang="pt-BR" sz="2800" b="1" u="sng" kern="100" dirty="0">
                <a:solidFill>
                  <a:srgbClr val="F4C9D2"/>
                </a:solidFill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25,33%</a:t>
            </a:r>
            <a:r>
              <a:rPr lang="pt-BR" sz="2800" kern="100" dirty="0">
                <a:solidFill>
                  <a:srgbClr val="F4C9D2"/>
                </a:solidFill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 da população, totalizando </a:t>
            </a:r>
            <a:r>
              <a:rPr lang="pt-BR" sz="2800" b="1" u="sng" kern="100" dirty="0">
                <a:solidFill>
                  <a:srgbClr val="F4C9D2"/>
                </a:solidFill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106.033</a:t>
            </a:r>
            <a:r>
              <a:rPr lang="pt-BR" sz="2800" kern="100" dirty="0">
                <a:solidFill>
                  <a:srgbClr val="F4C9D2"/>
                </a:solidFill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 habitantes, índice </a:t>
            </a:r>
            <a:r>
              <a:rPr lang="pt-BR" sz="2800" b="1" u="sng" kern="100" dirty="0">
                <a:solidFill>
                  <a:srgbClr val="F4C9D2"/>
                </a:solidFill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superior</a:t>
            </a:r>
            <a:r>
              <a:rPr lang="pt-BR" sz="2800" kern="100" dirty="0">
                <a:solidFill>
                  <a:srgbClr val="F4C9D2"/>
                </a:solidFill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 ao de </a:t>
            </a:r>
            <a:r>
              <a:rPr lang="pt-BR" sz="2800" b="1" u="sng" kern="100" dirty="0">
                <a:solidFill>
                  <a:srgbClr val="F4C9D2"/>
                </a:solidFill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crianças e adolescentes  ( 0 – 14 anos ) </a:t>
            </a:r>
            <a:r>
              <a:rPr lang="pt-BR" sz="2800" kern="100" dirty="0">
                <a:solidFill>
                  <a:srgbClr val="F4C9D2"/>
                </a:solidFill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. </a:t>
            </a:r>
          </a:p>
        </p:txBody>
      </p:sp>
      <p:sp>
        <p:nvSpPr>
          <p:cNvPr id="14" name="AutoShape 14"/>
          <p:cNvSpPr/>
          <p:nvPr/>
        </p:nvSpPr>
        <p:spPr>
          <a:xfrm>
            <a:off x="-71917" y="9234488"/>
            <a:ext cx="18288000" cy="0"/>
          </a:xfrm>
          <a:prstGeom prst="line">
            <a:avLst/>
          </a:prstGeom>
          <a:ln w="9525" cap="flat">
            <a:solidFill>
              <a:srgbClr val="FFFFFF">
                <a:alpha val="33725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BA0B5581-4739-29AE-0931-DE973FAF487A}"/>
              </a:ext>
            </a:extLst>
          </p:cNvPr>
          <p:cNvSpPr txBox="1"/>
          <p:nvPr/>
        </p:nvSpPr>
        <p:spPr>
          <a:xfrm>
            <a:off x="1523979" y="9320121"/>
            <a:ext cx="10857596" cy="369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Rubik Bold"/>
              </a:rPr>
              <a:t>Fonte:</a:t>
            </a:r>
            <a:r>
              <a:rPr lang="en-US" sz="2200" dirty="0">
                <a:solidFill>
                  <a:srgbClr val="FFFFFF"/>
                </a:solidFill>
                <a:latin typeface="Rubik"/>
              </a:rPr>
              <a:t> </a:t>
            </a:r>
            <a:r>
              <a:rPr lang="pt-BR" sz="1800" b="1" kern="100" dirty="0">
                <a:solidFill>
                  <a:srgbClr val="FFFFFF"/>
                </a:solidFill>
                <a:effectLst/>
                <a:latin typeface="Rubik Italics" panose="020B0604020202020204" charset="-79"/>
                <a:ea typeface="Calibri" panose="020F0502020204030204" pitchFamily="34" charset="0"/>
                <a:cs typeface="Rubik Italics" panose="020B0604020202020204" charset="-79"/>
              </a:rPr>
              <a:t>IBGE, Censos Demográficos; Fundação SEADE</a:t>
            </a:r>
            <a:endParaRPr lang="pt-BR" sz="1800" kern="100" dirty="0">
              <a:solidFill>
                <a:srgbClr val="FFFFFF"/>
              </a:solidFill>
              <a:effectLst/>
              <a:latin typeface="Rubik Italics" panose="020B0604020202020204" charset="-79"/>
              <a:ea typeface="Calibri" panose="020F0502020204030204" pitchFamily="34" charset="0"/>
              <a:cs typeface="Rubik Italics" panose="020B0604020202020204" charset="-79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0A840962-F67C-819C-DA69-677B296AF388}"/>
              </a:ext>
            </a:extLst>
          </p:cNvPr>
          <p:cNvGrpSpPr/>
          <p:nvPr/>
        </p:nvGrpSpPr>
        <p:grpSpPr>
          <a:xfrm>
            <a:off x="10274714" y="2915410"/>
            <a:ext cx="7251286" cy="5733290"/>
            <a:chOff x="10398192" y="2940383"/>
            <a:chExt cx="7153966" cy="5656341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D1DD6E58-CBDB-721E-48FE-E261AE7984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9" t="1081" r="1023" b="1026"/>
            <a:stretch/>
          </p:blipFill>
          <p:spPr bwMode="auto">
            <a:xfrm>
              <a:off x="10398192" y="2967386"/>
              <a:ext cx="7127808" cy="5629338"/>
            </a:xfrm>
            <a:prstGeom prst="roundRect">
              <a:avLst>
                <a:gd name="adj" fmla="val 4074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45429A3B-15E6-3202-CC6B-0B30D4F467C1}"/>
                </a:ext>
              </a:extLst>
            </p:cNvPr>
            <p:cNvSpPr/>
            <p:nvPr/>
          </p:nvSpPr>
          <p:spPr>
            <a:xfrm>
              <a:off x="10424350" y="2940383"/>
              <a:ext cx="7127808" cy="5629338"/>
            </a:xfrm>
            <a:prstGeom prst="roundRect">
              <a:avLst>
                <a:gd name="adj" fmla="val 3090"/>
              </a:avLst>
            </a:prstGeom>
            <a:solidFill>
              <a:srgbClr val="6D85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44047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5">
            <a:extLst>
              <a:ext uri="{FF2B5EF4-FFF2-40B4-BE49-F238E27FC236}">
                <a16:creationId xmlns:a16="http://schemas.microsoft.com/office/drawing/2014/main" id="{DC15D07D-6F71-81AD-5AD2-E37BFFCED290}"/>
              </a:ext>
            </a:extLst>
          </p:cNvPr>
          <p:cNvGrpSpPr/>
          <p:nvPr/>
        </p:nvGrpSpPr>
        <p:grpSpPr>
          <a:xfrm>
            <a:off x="506920" y="2628900"/>
            <a:ext cx="17284256" cy="6306311"/>
            <a:chOff x="0" y="0"/>
            <a:chExt cx="4552232" cy="1444942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B7A2A40A-58D0-6874-5F60-E331E47CF828}"/>
                </a:ext>
              </a:extLst>
            </p:cNvPr>
            <p:cNvSpPr/>
            <p:nvPr/>
          </p:nvSpPr>
          <p:spPr>
            <a:xfrm>
              <a:off x="0" y="0"/>
              <a:ext cx="4552232" cy="1444942"/>
            </a:xfrm>
            <a:custGeom>
              <a:avLst/>
              <a:gdLst/>
              <a:ahLst/>
              <a:cxnLst/>
              <a:rect l="l" t="t" r="r" b="b"/>
              <a:pathLst>
                <a:path w="4552232" h="1444942">
                  <a:moveTo>
                    <a:pt x="34938" y="0"/>
                  </a:moveTo>
                  <a:lnTo>
                    <a:pt x="4517295" y="0"/>
                  </a:lnTo>
                  <a:cubicBezTo>
                    <a:pt x="4526561" y="0"/>
                    <a:pt x="4535447" y="3681"/>
                    <a:pt x="4541999" y="10233"/>
                  </a:cubicBezTo>
                  <a:cubicBezTo>
                    <a:pt x="4548551" y="16785"/>
                    <a:pt x="4552232" y="25672"/>
                    <a:pt x="4552232" y="34938"/>
                  </a:cubicBezTo>
                  <a:lnTo>
                    <a:pt x="4552232" y="1410004"/>
                  </a:lnTo>
                  <a:cubicBezTo>
                    <a:pt x="4552232" y="1429300"/>
                    <a:pt x="4536590" y="1444942"/>
                    <a:pt x="4517295" y="1444942"/>
                  </a:cubicBezTo>
                  <a:lnTo>
                    <a:pt x="34938" y="1444942"/>
                  </a:lnTo>
                  <a:cubicBezTo>
                    <a:pt x="15642" y="1444942"/>
                    <a:pt x="0" y="1429300"/>
                    <a:pt x="0" y="1410004"/>
                  </a:cubicBezTo>
                  <a:lnTo>
                    <a:pt x="0" y="34938"/>
                  </a:lnTo>
                  <a:cubicBezTo>
                    <a:pt x="0" y="15642"/>
                    <a:pt x="15642" y="0"/>
                    <a:pt x="34938" y="0"/>
                  </a:cubicBezTo>
                  <a:close/>
                </a:path>
              </a:pathLst>
            </a:custGeom>
            <a:solidFill>
              <a:srgbClr val="6D85FF">
                <a:alpha val="29804"/>
              </a:srgbClr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14931636-C99D-C6FD-9968-74B1EFA25D72}"/>
                </a:ext>
              </a:extLst>
            </p:cNvPr>
            <p:cNvSpPr txBox="1"/>
            <p:nvPr/>
          </p:nvSpPr>
          <p:spPr>
            <a:xfrm>
              <a:off x="0" y="-47625"/>
              <a:ext cx="4552232" cy="1492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523979" y="3032504"/>
            <a:ext cx="4038621" cy="1044196"/>
          </a:xfrm>
          <a:custGeom>
            <a:avLst/>
            <a:gdLst/>
            <a:ahLst/>
            <a:cxnLst/>
            <a:rect l="l" t="t" r="r" b="b"/>
            <a:pathLst>
              <a:path w="3797075" h="1044196">
                <a:moveTo>
                  <a:pt x="0" y="0"/>
                </a:moveTo>
                <a:lnTo>
                  <a:pt x="3797075" y="0"/>
                </a:lnTo>
                <a:lnTo>
                  <a:pt x="3797075" y="1044196"/>
                </a:lnTo>
                <a:lnTo>
                  <a:pt x="0" y="10441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65790" y="2275873"/>
            <a:ext cx="2951186" cy="582859"/>
          </a:xfrm>
          <a:custGeom>
            <a:avLst/>
            <a:gdLst/>
            <a:ahLst/>
            <a:cxnLst/>
            <a:rect l="l" t="t" r="r" b="b"/>
            <a:pathLst>
              <a:path w="2951186" h="582859">
                <a:moveTo>
                  <a:pt x="0" y="0"/>
                </a:moveTo>
                <a:lnTo>
                  <a:pt x="2951186" y="0"/>
                </a:lnTo>
                <a:lnTo>
                  <a:pt x="2951186" y="582860"/>
                </a:lnTo>
                <a:lnTo>
                  <a:pt x="0" y="5828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09975" y="471340"/>
            <a:ext cx="2062816" cy="1766286"/>
          </a:xfrm>
          <a:custGeom>
            <a:avLst/>
            <a:gdLst/>
            <a:ahLst/>
            <a:cxnLst/>
            <a:rect l="l" t="t" r="r" b="b"/>
            <a:pathLst>
              <a:path w="2062816" h="1766286">
                <a:moveTo>
                  <a:pt x="0" y="0"/>
                </a:moveTo>
                <a:lnTo>
                  <a:pt x="2062816" y="0"/>
                </a:lnTo>
                <a:lnTo>
                  <a:pt x="2062816" y="1766286"/>
                </a:lnTo>
                <a:lnTo>
                  <a:pt x="0" y="17662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44752" y="3285449"/>
            <a:ext cx="3797074" cy="4112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pt-BR" sz="2000" b="1" kern="100" dirty="0"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O QUE SÃO DIREITOS?</a:t>
            </a:r>
            <a:endParaRPr lang="en-US" sz="2000" dirty="0">
              <a:latin typeface="Rubik Semi-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83014" y="266700"/>
            <a:ext cx="12308921" cy="1184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00"/>
              </a:lnSpc>
            </a:pPr>
            <a:r>
              <a:rPr lang="pt-BR" sz="5400" u="none" dirty="0">
                <a:solidFill>
                  <a:srgbClr val="FFFFFF"/>
                </a:solidFill>
                <a:latin typeface="Nourd Bold"/>
              </a:rPr>
              <a:t>DIREITOS DA PESSOA IDOSA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42999" y="4022333"/>
            <a:ext cx="12148935" cy="3715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pt-BR" sz="2400" dirty="0">
              <a:solidFill>
                <a:srgbClr val="FFFFFF"/>
              </a:solidFill>
              <a:effectLst/>
            </a:endParaRPr>
          </a:p>
          <a:p>
            <a:pPr marL="914400" lvl="1" indent="-457200" algn="just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pt-BR" sz="2400" kern="100" dirty="0">
                <a:solidFill>
                  <a:srgbClr val="FFFFFF"/>
                </a:solidFill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Os direitos fundamentais podem ser definidos como o conjunto de direitos e garantias de todo ser humano visando garantir o respeito à vida, à liberdade, à igualdade e à dignidade, para o pleno desenvolvimento de sua personalidade.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pt-BR" sz="2400" kern="100" dirty="0">
                <a:solidFill>
                  <a:srgbClr val="FFFFFF"/>
                </a:solidFill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Direitos à saúde, a educação, a convivência familiar e comunitária, a cultura , ao lazer , a moradia digna, de acesso aos serviços públicos  </a:t>
            </a:r>
          </a:p>
          <a:p>
            <a:pPr marL="914400" lvl="1" indent="-457200" algn="just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pt-BR" sz="2400" kern="100" dirty="0">
                <a:solidFill>
                  <a:srgbClr val="FFFFFF"/>
                </a:solidFill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O Estatuto da Pessoa Idosa, em seu artigo 2º, busca reafirmar que as pessoas com 60 (sessenta) anos ou mais são detentoras de direitos fundamentais em sua totalidade. </a:t>
            </a:r>
          </a:p>
        </p:txBody>
      </p:sp>
      <p:sp>
        <p:nvSpPr>
          <p:cNvPr id="14" name="AutoShape 14"/>
          <p:cNvSpPr/>
          <p:nvPr/>
        </p:nvSpPr>
        <p:spPr>
          <a:xfrm>
            <a:off x="-71917" y="9234488"/>
            <a:ext cx="18288000" cy="0"/>
          </a:xfrm>
          <a:prstGeom prst="line">
            <a:avLst/>
          </a:prstGeom>
          <a:ln w="9525" cap="flat">
            <a:solidFill>
              <a:srgbClr val="FFFFFF">
                <a:alpha val="33725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6AD24E32-F232-2D36-3D72-27CE34B1375C}"/>
              </a:ext>
            </a:extLst>
          </p:cNvPr>
          <p:cNvGrpSpPr/>
          <p:nvPr/>
        </p:nvGrpSpPr>
        <p:grpSpPr>
          <a:xfrm>
            <a:off x="13648279" y="3756486"/>
            <a:ext cx="3531880" cy="3977814"/>
            <a:chOff x="13648279" y="3756486"/>
            <a:chExt cx="3531880" cy="3977814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62F6F416-E0A1-D522-EFE5-E54E4F521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48279" y="3756486"/>
              <a:ext cx="3327301" cy="3358182"/>
            </a:xfrm>
            <a:prstGeom prst="rect">
              <a:avLst/>
            </a:prstGeom>
          </p:spPr>
        </p:pic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D6ADA3BB-544C-5402-D173-7AD2A63C01A2}"/>
                </a:ext>
              </a:extLst>
            </p:cNvPr>
            <p:cNvSpPr txBox="1"/>
            <p:nvPr/>
          </p:nvSpPr>
          <p:spPr>
            <a:xfrm rot="20732216">
              <a:off x="14245981" y="5303056"/>
              <a:ext cx="1308659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900" b="1" dirty="0"/>
                <a:t>PESSOA IDOSA</a:t>
              </a:r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1CE928B4-A403-A011-D9B3-1945EF642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311930" y="6174868"/>
              <a:ext cx="1868229" cy="1559432"/>
            </a:xfrm>
            <a:prstGeom prst="rect">
              <a:avLst/>
            </a:prstGeom>
          </p:spPr>
        </p:pic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9F1A9D55-CA93-524C-9171-D26A9C09BBCE}"/>
                </a:ext>
              </a:extLst>
            </p:cNvPr>
            <p:cNvSpPr txBox="1"/>
            <p:nvPr/>
          </p:nvSpPr>
          <p:spPr>
            <a:xfrm rot="20698283">
              <a:off x="14168396" y="4966070"/>
              <a:ext cx="10555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Estatuto da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9197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5">
            <a:extLst>
              <a:ext uri="{FF2B5EF4-FFF2-40B4-BE49-F238E27FC236}">
                <a16:creationId xmlns:a16="http://schemas.microsoft.com/office/drawing/2014/main" id="{DC15D07D-6F71-81AD-5AD2-E37BFFCED290}"/>
              </a:ext>
            </a:extLst>
          </p:cNvPr>
          <p:cNvGrpSpPr/>
          <p:nvPr/>
        </p:nvGrpSpPr>
        <p:grpSpPr>
          <a:xfrm>
            <a:off x="506920" y="2628900"/>
            <a:ext cx="17284256" cy="6306311"/>
            <a:chOff x="0" y="0"/>
            <a:chExt cx="4552232" cy="1444942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B7A2A40A-58D0-6874-5F60-E331E47CF828}"/>
                </a:ext>
              </a:extLst>
            </p:cNvPr>
            <p:cNvSpPr/>
            <p:nvPr/>
          </p:nvSpPr>
          <p:spPr>
            <a:xfrm>
              <a:off x="0" y="0"/>
              <a:ext cx="4552232" cy="1444942"/>
            </a:xfrm>
            <a:custGeom>
              <a:avLst/>
              <a:gdLst/>
              <a:ahLst/>
              <a:cxnLst/>
              <a:rect l="l" t="t" r="r" b="b"/>
              <a:pathLst>
                <a:path w="4552232" h="1444942">
                  <a:moveTo>
                    <a:pt x="34938" y="0"/>
                  </a:moveTo>
                  <a:lnTo>
                    <a:pt x="4517295" y="0"/>
                  </a:lnTo>
                  <a:cubicBezTo>
                    <a:pt x="4526561" y="0"/>
                    <a:pt x="4535447" y="3681"/>
                    <a:pt x="4541999" y="10233"/>
                  </a:cubicBezTo>
                  <a:cubicBezTo>
                    <a:pt x="4548551" y="16785"/>
                    <a:pt x="4552232" y="25672"/>
                    <a:pt x="4552232" y="34938"/>
                  </a:cubicBezTo>
                  <a:lnTo>
                    <a:pt x="4552232" y="1410004"/>
                  </a:lnTo>
                  <a:cubicBezTo>
                    <a:pt x="4552232" y="1429300"/>
                    <a:pt x="4536590" y="1444942"/>
                    <a:pt x="4517295" y="1444942"/>
                  </a:cubicBezTo>
                  <a:lnTo>
                    <a:pt x="34938" y="1444942"/>
                  </a:lnTo>
                  <a:cubicBezTo>
                    <a:pt x="15642" y="1444942"/>
                    <a:pt x="0" y="1429300"/>
                    <a:pt x="0" y="1410004"/>
                  </a:cubicBezTo>
                  <a:lnTo>
                    <a:pt x="0" y="34938"/>
                  </a:lnTo>
                  <a:cubicBezTo>
                    <a:pt x="0" y="15642"/>
                    <a:pt x="15642" y="0"/>
                    <a:pt x="34938" y="0"/>
                  </a:cubicBezTo>
                  <a:close/>
                </a:path>
              </a:pathLst>
            </a:custGeom>
            <a:solidFill>
              <a:srgbClr val="6D85FF">
                <a:alpha val="29804"/>
              </a:srgbClr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14931636-C99D-C6FD-9968-74B1EFA25D72}"/>
                </a:ext>
              </a:extLst>
            </p:cNvPr>
            <p:cNvSpPr txBox="1"/>
            <p:nvPr/>
          </p:nvSpPr>
          <p:spPr>
            <a:xfrm>
              <a:off x="0" y="-47625"/>
              <a:ext cx="4552232" cy="1492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523979" y="3032504"/>
            <a:ext cx="4038621" cy="1044196"/>
          </a:xfrm>
          <a:custGeom>
            <a:avLst/>
            <a:gdLst/>
            <a:ahLst/>
            <a:cxnLst/>
            <a:rect l="l" t="t" r="r" b="b"/>
            <a:pathLst>
              <a:path w="3797075" h="1044196">
                <a:moveTo>
                  <a:pt x="0" y="0"/>
                </a:moveTo>
                <a:lnTo>
                  <a:pt x="3797075" y="0"/>
                </a:lnTo>
                <a:lnTo>
                  <a:pt x="3797075" y="1044196"/>
                </a:lnTo>
                <a:lnTo>
                  <a:pt x="0" y="10441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65790" y="2275873"/>
            <a:ext cx="2951186" cy="582859"/>
          </a:xfrm>
          <a:custGeom>
            <a:avLst/>
            <a:gdLst/>
            <a:ahLst/>
            <a:cxnLst/>
            <a:rect l="l" t="t" r="r" b="b"/>
            <a:pathLst>
              <a:path w="2951186" h="582859">
                <a:moveTo>
                  <a:pt x="0" y="0"/>
                </a:moveTo>
                <a:lnTo>
                  <a:pt x="2951186" y="0"/>
                </a:lnTo>
                <a:lnTo>
                  <a:pt x="2951186" y="582860"/>
                </a:lnTo>
                <a:lnTo>
                  <a:pt x="0" y="5828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09975" y="471340"/>
            <a:ext cx="2062816" cy="1766286"/>
          </a:xfrm>
          <a:custGeom>
            <a:avLst/>
            <a:gdLst/>
            <a:ahLst/>
            <a:cxnLst/>
            <a:rect l="l" t="t" r="r" b="b"/>
            <a:pathLst>
              <a:path w="2062816" h="1766286">
                <a:moveTo>
                  <a:pt x="0" y="0"/>
                </a:moveTo>
                <a:lnTo>
                  <a:pt x="2062816" y="0"/>
                </a:lnTo>
                <a:lnTo>
                  <a:pt x="2062816" y="1766286"/>
                </a:lnTo>
                <a:lnTo>
                  <a:pt x="0" y="17662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30897" y="3328555"/>
            <a:ext cx="3797074" cy="4112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pt-BR" sz="2000" b="1" kern="100" dirty="0"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ESTATUTO DA PESSOA IDOSA</a:t>
            </a:r>
            <a:endParaRPr lang="en-US" sz="2000" dirty="0">
              <a:latin typeface="Rubik Semi-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83014" y="266700"/>
            <a:ext cx="12308921" cy="1184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00"/>
              </a:lnSpc>
            </a:pPr>
            <a:r>
              <a:rPr lang="pt-BR" sz="5400" u="none" dirty="0">
                <a:solidFill>
                  <a:srgbClr val="FFFFFF"/>
                </a:solidFill>
                <a:latin typeface="Nourd Bold"/>
              </a:rPr>
              <a:t>DIREITOS DA PESSOA IDOSA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42999" y="4022333"/>
            <a:ext cx="12148935" cy="3817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pt-BR" sz="2400" dirty="0">
              <a:solidFill>
                <a:srgbClr val="FFFFFF"/>
              </a:solidFill>
              <a:effectLst/>
            </a:endParaRPr>
          </a:p>
          <a:p>
            <a:pPr marL="914400" lvl="1" indent="-457200" algn="just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pt-BR" sz="2400" kern="100" dirty="0">
                <a:solidFill>
                  <a:srgbClr val="FFFFFF"/>
                </a:solidFill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VIOLÊNCIA – quando os direitos são ameaçados ou violados. Tipos : abandono , negligência , violência física, psicológica, patrimonial ou financeira , sexual . </a:t>
            </a:r>
          </a:p>
          <a:p>
            <a:pPr marL="914400" lvl="1" indent="-457200" algn="just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pt-BR" sz="2400" kern="100" dirty="0">
                <a:solidFill>
                  <a:srgbClr val="FFFFFF"/>
                </a:solidFill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Principais sinais: lesões sem explicação, cicatrizes, marcas , descuido pessoal, comportamento evasivo, choro, medo, irritabilidade, apatia , depressão. </a:t>
            </a:r>
          </a:p>
          <a:p>
            <a:pPr marL="914400" lvl="1" indent="-457200" algn="just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pt-BR" sz="2400" kern="100" dirty="0">
                <a:solidFill>
                  <a:srgbClr val="FFFFFF"/>
                </a:solidFill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Principais canais de denúncia : DISQUE 100, DELEGACIA DE PROTEÇÃO AO IDOSO, MINISTÉRIO PÚBLICO, CONSELHO MUNICIPAL </a:t>
            </a:r>
          </a:p>
          <a:p>
            <a:pPr marL="914400" lvl="1" indent="-457200" algn="just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pt-BR" sz="2400" kern="100" dirty="0">
                <a:solidFill>
                  <a:srgbClr val="FFFFFF"/>
                </a:solidFill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O artigo 4º expressamente reprime a prática de atos de violência contra a pessoa idosa, e de preconceito e discriminação. </a:t>
            </a:r>
          </a:p>
        </p:txBody>
      </p:sp>
      <p:sp>
        <p:nvSpPr>
          <p:cNvPr id="14" name="AutoShape 14"/>
          <p:cNvSpPr/>
          <p:nvPr/>
        </p:nvSpPr>
        <p:spPr>
          <a:xfrm>
            <a:off x="-71917" y="9234488"/>
            <a:ext cx="18288000" cy="0"/>
          </a:xfrm>
          <a:prstGeom prst="line">
            <a:avLst/>
          </a:prstGeom>
          <a:ln w="9525" cap="flat">
            <a:solidFill>
              <a:srgbClr val="FFFFFF">
                <a:alpha val="33725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2BE56493-4C9E-485B-9D2D-0672B870A021}"/>
              </a:ext>
            </a:extLst>
          </p:cNvPr>
          <p:cNvGrpSpPr/>
          <p:nvPr/>
        </p:nvGrpSpPr>
        <p:grpSpPr>
          <a:xfrm>
            <a:off x="13648279" y="3756486"/>
            <a:ext cx="3531880" cy="3977814"/>
            <a:chOff x="13648279" y="3756486"/>
            <a:chExt cx="3531880" cy="3977814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1A5F1E93-5D7A-19B5-D5AB-E76685112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48279" y="3756486"/>
              <a:ext cx="3327301" cy="3358182"/>
            </a:xfrm>
            <a:prstGeom prst="rect">
              <a:avLst/>
            </a:prstGeom>
          </p:spPr>
        </p:pic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728A23F3-CE96-FD7C-DB51-C0C953A6F160}"/>
                </a:ext>
              </a:extLst>
            </p:cNvPr>
            <p:cNvSpPr txBox="1"/>
            <p:nvPr/>
          </p:nvSpPr>
          <p:spPr>
            <a:xfrm rot="20732216">
              <a:off x="14245981" y="5303056"/>
              <a:ext cx="1308659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900" b="1" dirty="0"/>
                <a:t>PESSOA IDOSA</a:t>
              </a:r>
            </a:p>
          </p:txBody>
        </p:sp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BC1C9AEC-A9CA-8DDB-A803-83A973AAC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311930" y="6174868"/>
              <a:ext cx="1868229" cy="1559432"/>
            </a:xfrm>
            <a:prstGeom prst="rect">
              <a:avLst/>
            </a:prstGeom>
          </p:spPr>
        </p:pic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1D84F7F1-0844-0784-A4A1-C047796B1843}"/>
                </a:ext>
              </a:extLst>
            </p:cNvPr>
            <p:cNvSpPr txBox="1"/>
            <p:nvPr/>
          </p:nvSpPr>
          <p:spPr>
            <a:xfrm rot="20698283">
              <a:off x="14168396" y="4966070"/>
              <a:ext cx="10555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Estatuto da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8740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5">
            <a:extLst>
              <a:ext uri="{FF2B5EF4-FFF2-40B4-BE49-F238E27FC236}">
                <a16:creationId xmlns:a16="http://schemas.microsoft.com/office/drawing/2014/main" id="{DC15D07D-6F71-81AD-5AD2-E37BFFCED290}"/>
              </a:ext>
            </a:extLst>
          </p:cNvPr>
          <p:cNvGrpSpPr/>
          <p:nvPr/>
        </p:nvGrpSpPr>
        <p:grpSpPr>
          <a:xfrm>
            <a:off x="501872" y="2567302"/>
            <a:ext cx="17284256" cy="6306311"/>
            <a:chOff x="0" y="0"/>
            <a:chExt cx="4552232" cy="1444942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B7A2A40A-58D0-6874-5F60-E331E47CF828}"/>
                </a:ext>
              </a:extLst>
            </p:cNvPr>
            <p:cNvSpPr/>
            <p:nvPr/>
          </p:nvSpPr>
          <p:spPr>
            <a:xfrm>
              <a:off x="0" y="0"/>
              <a:ext cx="4552232" cy="1444942"/>
            </a:xfrm>
            <a:custGeom>
              <a:avLst/>
              <a:gdLst/>
              <a:ahLst/>
              <a:cxnLst/>
              <a:rect l="l" t="t" r="r" b="b"/>
              <a:pathLst>
                <a:path w="4552232" h="1444942">
                  <a:moveTo>
                    <a:pt x="34938" y="0"/>
                  </a:moveTo>
                  <a:lnTo>
                    <a:pt x="4517295" y="0"/>
                  </a:lnTo>
                  <a:cubicBezTo>
                    <a:pt x="4526561" y="0"/>
                    <a:pt x="4535447" y="3681"/>
                    <a:pt x="4541999" y="10233"/>
                  </a:cubicBezTo>
                  <a:cubicBezTo>
                    <a:pt x="4548551" y="16785"/>
                    <a:pt x="4552232" y="25672"/>
                    <a:pt x="4552232" y="34938"/>
                  </a:cubicBezTo>
                  <a:lnTo>
                    <a:pt x="4552232" y="1410004"/>
                  </a:lnTo>
                  <a:cubicBezTo>
                    <a:pt x="4552232" y="1429300"/>
                    <a:pt x="4536590" y="1444942"/>
                    <a:pt x="4517295" y="1444942"/>
                  </a:cubicBezTo>
                  <a:lnTo>
                    <a:pt x="34938" y="1444942"/>
                  </a:lnTo>
                  <a:cubicBezTo>
                    <a:pt x="15642" y="1444942"/>
                    <a:pt x="0" y="1429300"/>
                    <a:pt x="0" y="1410004"/>
                  </a:cubicBezTo>
                  <a:lnTo>
                    <a:pt x="0" y="34938"/>
                  </a:lnTo>
                  <a:cubicBezTo>
                    <a:pt x="0" y="15642"/>
                    <a:pt x="15642" y="0"/>
                    <a:pt x="34938" y="0"/>
                  </a:cubicBezTo>
                  <a:close/>
                </a:path>
              </a:pathLst>
            </a:custGeom>
            <a:solidFill>
              <a:srgbClr val="6D85FF">
                <a:alpha val="29804"/>
              </a:srgbClr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14931636-C99D-C6FD-9968-74B1EFA25D72}"/>
                </a:ext>
              </a:extLst>
            </p:cNvPr>
            <p:cNvSpPr txBox="1"/>
            <p:nvPr/>
          </p:nvSpPr>
          <p:spPr>
            <a:xfrm>
              <a:off x="0" y="-47625"/>
              <a:ext cx="4552232" cy="1492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523979" y="3032504"/>
            <a:ext cx="4038621" cy="1044196"/>
          </a:xfrm>
          <a:custGeom>
            <a:avLst/>
            <a:gdLst/>
            <a:ahLst/>
            <a:cxnLst/>
            <a:rect l="l" t="t" r="r" b="b"/>
            <a:pathLst>
              <a:path w="3797075" h="1044196">
                <a:moveTo>
                  <a:pt x="0" y="0"/>
                </a:moveTo>
                <a:lnTo>
                  <a:pt x="3797075" y="0"/>
                </a:lnTo>
                <a:lnTo>
                  <a:pt x="3797075" y="1044196"/>
                </a:lnTo>
                <a:lnTo>
                  <a:pt x="0" y="10441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65790" y="2275873"/>
            <a:ext cx="2951186" cy="582859"/>
          </a:xfrm>
          <a:custGeom>
            <a:avLst/>
            <a:gdLst/>
            <a:ahLst/>
            <a:cxnLst/>
            <a:rect l="l" t="t" r="r" b="b"/>
            <a:pathLst>
              <a:path w="2951186" h="582859">
                <a:moveTo>
                  <a:pt x="0" y="0"/>
                </a:moveTo>
                <a:lnTo>
                  <a:pt x="2951186" y="0"/>
                </a:lnTo>
                <a:lnTo>
                  <a:pt x="2951186" y="582860"/>
                </a:lnTo>
                <a:lnTo>
                  <a:pt x="0" y="582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09975" y="471340"/>
            <a:ext cx="2062816" cy="1766286"/>
          </a:xfrm>
          <a:custGeom>
            <a:avLst/>
            <a:gdLst/>
            <a:ahLst/>
            <a:cxnLst/>
            <a:rect l="l" t="t" r="r" b="b"/>
            <a:pathLst>
              <a:path w="2062816" h="1766286">
                <a:moveTo>
                  <a:pt x="0" y="0"/>
                </a:moveTo>
                <a:lnTo>
                  <a:pt x="2062816" y="0"/>
                </a:lnTo>
                <a:lnTo>
                  <a:pt x="2062816" y="1766286"/>
                </a:lnTo>
                <a:lnTo>
                  <a:pt x="0" y="17662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44752" y="3311408"/>
            <a:ext cx="3797074" cy="502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pt-BR" sz="4800" i="1" dirty="0">
                <a:solidFill>
                  <a:srgbClr val="000000"/>
                </a:solidFill>
                <a:latin typeface="Rubik Semi-Bold"/>
              </a:rPr>
              <a:t>#</a:t>
            </a:r>
            <a:r>
              <a:rPr lang="pt-BR" sz="3200" i="1" dirty="0">
                <a:solidFill>
                  <a:srgbClr val="000000"/>
                </a:solidFill>
                <a:latin typeface="Rubik Semi-Bold"/>
              </a:rPr>
              <a:t>ETARISMONÃO</a:t>
            </a:r>
            <a:endParaRPr lang="en-US" sz="3200" i="1" dirty="0">
              <a:solidFill>
                <a:srgbClr val="000000"/>
              </a:solidFill>
              <a:latin typeface="Rubik Semi-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83014" y="402731"/>
            <a:ext cx="12308921" cy="1738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ct val="150000"/>
              </a:lnSpc>
            </a:pPr>
            <a:r>
              <a:rPr lang="pt-BR" sz="4000" u="none" dirty="0">
                <a:solidFill>
                  <a:srgbClr val="FFFFFF"/>
                </a:solidFill>
                <a:latin typeface="Nourd Bold"/>
              </a:rPr>
              <a:t>CAMPANHA DE CONSCIENTIZAÇÃO E ENFRENTAMENTO AO ETARISMO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91702" y="4718764"/>
            <a:ext cx="12656786" cy="2413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pt-BR" sz="2400" dirty="0">
              <a:effectLst/>
            </a:endParaRPr>
          </a:p>
          <a:p>
            <a:pPr lvl="1" algn="ctr">
              <a:lnSpc>
                <a:spcPct val="107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pt-BR" sz="2800" b="1" kern="100" dirty="0">
                <a:solidFill>
                  <a:srgbClr val="FFFFFF"/>
                </a:solidFill>
                <a:effectLst/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Um terrível </a:t>
            </a:r>
            <a:r>
              <a:rPr lang="pt-BR" sz="4000" b="1" u="sng" kern="100" dirty="0">
                <a:solidFill>
                  <a:srgbClr val="F4C9D2"/>
                </a:solidFill>
                <a:effectLst/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preconceito</a:t>
            </a:r>
            <a:r>
              <a:rPr lang="pt-BR" sz="2800" b="1" kern="100" dirty="0">
                <a:solidFill>
                  <a:srgbClr val="FFFFFF"/>
                </a:solidFill>
                <a:effectLst/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 de </a:t>
            </a:r>
            <a:r>
              <a:rPr lang="pt-BR" sz="4000" b="1" u="sng" kern="100" dirty="0">
                <a:solidFill>
                  <a:srgbClr val="F4C9D2"/>
                </a:solidFill>
                <a:effectLst/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idade</a:t>
            </a:r>
            <a:r>
              <a:rPr lang="pt-BR" sz="4000" b="1" kern="100" dirty="0">
                <a:solidFill>
                  <a:srgbClr val="FFFFFF"/>
                </a:solidFill>
                <a:effectLst/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 </a:t>
            </a:r>
            <a:r>
              <a:rPr lang="pt-BR" sz="2800" b="1" kern="100" dirty="0">
                <a:solidFill>
                  <a:srgbClr val="FFFFFF"/>
                </a:solidFill>
                <a:effectLst/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que se você não foi </a:t>
            </a:r>
            <a:r>
              <a:rPr lang="pt-BR" sz="4000" b="1" u="sng" kern="100" dirty="0">
                <a:solidFill>
                  <a:srgbClr val="F4C9D2"/>
                </a:solidFill>
                <a:effectLst/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alvo</a:t>
            </a:r>
            <a:r>
              <a:rPr lang="pt-BR" sz="2800" b="1" kern="100" dirty="0">
                <a:solidFill>
                  <a:srgbClr val="FFFFFF"/>
                </a:solidFill>
                <a:effectLst/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, possivelmente </a:t>
            </a:r>
            <a:r>
              <a:rPr lang="pt-BR" sz="4000" b="1" u="sng" kern="100" dirty="0">
                <a:solidFill>
                  <a:srgbClr val="F4C9D2"/>
                </a:solidFill>
                <a:effectLst/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será</a:t>
            </a:r>
            <a:r>
              <a:rPr lang="pt-BR" sz="2800" b="1" kern="100" dirty="0">
                <a:solidFill>
                  <a:srgbClr val="FFFFFF"/>
                </a:solidFill>
                <a:effectLst/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... pelo simples fato... de </a:t>
            </a:r>
            <a:r>
              <a:rPr lang="pt-BR" sz="4000" b="1" u="sng" kern="100" dirty="0">
                <a:solidFill>
                  <a:srgbClr val="F4C9D2"/>
                </a:solidFill>
                <a:effectLst/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envelhecer</a:t>
            </a:r>
            <a:r>
              <a:rPr lang="pt-BR" sz="2800" b="1" kern="100" dirty="0">
                <a:solidFill>
                  <a:srgbClr val="FFFFFF"/>
                </a:solidFill>
                <a:effectLst/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. </a:t>
            </a:r>
          </a:p>
          <a:p>
            <a:pPr lvl="1" algn="ctr">
              <a:lnSpc>
                <a:spcPct val="107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pt-BR" sz="4000" b="1" u="sng" kern="100" dirty="0">
                <a:solidFill>
                  <a:srgbClr val="F4C9D2"/>
                </a:solidFill>
                <a:effectLst/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Conscientize-se</a:t>
            </a:r>
            <a:r>
              <a:rPr lang="pt-BR" sz="2800" b="1" kern="100" dirty="0">
                <a:solidFill>
                  <a:srgbClr val="FFFFFF"/>
                </a:solidFill>
                <a:effectLst/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, e diga </a:t>
            </a:r>
            <a:r>
              <a:rPr lang="pt-BR" sz="4000" b="1" u="sng" kern="100" dirty="0">
                <a:solidFill>
                  <a:srgbClr val="F4C9D2"/>
                </a:solidFill>
                <a:effectLst/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Não</a:t>
            </a:r>
            <a:r>
              <a:rPr lang="pt-BR" sz="2800" b="1" kern="100" dirty="0">
                <a:solidFill>
                  <a:srgbClr val="FFFFFF"/>
                </a:solidFill>
                <a:effectLst/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 ao </a:t>
            </a:r>
            <a:r>
              <a:rPr lang="pt-BR" sz="4000" b="1" u="sng" kern="100" dirty="0">
                <a:solidFill>
                  <a:srgbClr val="F4C9D2"/>
                </a:solidFill>
                <a:effectLst/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Etarismo</a:t>
            </a:r>
            <a:r>
              <a:rPr lang="pt-BR" sz="4000" b="1" kern="100" dirty="0">
                <a:solidFill>
                  <a:srgbClr val="FFFFFF"/>
                </a:solidFill>
                <a:effectLst/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! </a:t>
            </a:r>
            <a:endParaRPr lang="pt-BR" sz="2800" b="1" kern="100" dirty="0">
              <a:solidFill>
                <a:srgbClr val="FFFFFF"/>
              </a:solidFill>
              <a:latin typeface="Rubik Bold" panose="020B0604020202020204" charset="-79"/>
              <a:ea typeface="Calibri" panose="020F0502020204030204" pitchFamily="34" charset="0"/>
              <a:cs typeface="Rubik Bold" panose="020B0604020202020204" charset="-79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-71917" y="9234488"/>
            <a:ext cx="18288000" cy="0"/>
          </a:xfrm>
          <a:prstGeom prst="line">
            <a:avLst/>
          </a:prstGeom>
          <a:ln w="9525" cap="flat">
            <a:solidFill>
              <a:srgbClr val="FFFFFF">
                <a:alpha val="33725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2903DA5F-0923-C143-5F3A-B63AA90E6488}"/>
              </a:ext>
            </a:extLst>
          </p:cNvPr>
          <p:cNvSpPr/>
          <p:nvPr/>
        </p:nvSpPr>
        <p:spPr>
          <a:xfrm>
            <a:off x="14473600" y="6879952"/>
            <a:ext cx="1275165" cy="251845"/>
          </a:xfrm>
          <a:custGeom>
            <a:avLst/>
            <a:gdLst/>
            <a:ahLst/>
            <a:cxnLst/>
            <a:rect l="l" t="t" r="r" b="b"/>
            <a:pathLst>
              <a:path w="2725212" h="538229">
                <a:moveTo>
                  <a:pt x="0" y="0"/>
                </a:moveTo>
                <a:lnTo>
                  <a:pt x="2725212" y="0"/>
                </a:lnTo>
                <a:lnTo>
                  <a:pt x="2725212" y="538230"/>
                </a:lnTo>
                <a:lnTo>
                  <a:pt x="0" y="5382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BEC82BFA-E26C-F97F-F8D7-DC6897FCA6F6}"/>
              </a:ext>
            </a:extLst>
          </p:cNvPr>
          <p:cNvSpPr/>
          <p:nvPr/>
        </p:nvSpPr>
        <p:spPr>
          <a:xfrm rot="481432">
            <a:off x="14120603" y="3142144"/>
            <a:ext cx="3256064" cy="3841964"/>
          </a:xfrm>
          <a:custGeom>
            <a:avLst/>
            <a:gdLst/>
            <a:ahLst/>
            <a:cxnLst/>
            <a:rect l="l" t="t" r="r" b="b"/>
            <a:pathLst>
              <a:path w="7407108" h="8739951">
                <a:moveTo>
                  <a:pt x="0" y="0"/>
                </a:moveTo>
                <a:lnTo>
                  <a:pt x="7407108" y="0"/>
                </a:lnTo>
                <a:lnTo>
                  <a:pt x="7407108" y="8739951"/>
                </a:lnTo>
                <a:lnTo>
                  <a:pt x="0" y="87399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9000"/>
            </a:blip>
            <a:stretch>
              <a:fillRect/>
            </a:stretch>
          </a:blipFill>
        </p:spPr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5F359F2-D30B-3549-EDC8-0B6BF963F6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6856" y="2921503"/>
            <a:ext cx="7654086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62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5">
            <a:extLst>
              <a:ext uri="{FF2B5EF4-FFF2-40B4-BE49-F238E27FC236}">
                <a16:creationId xmlns:a16="http://schemas.microsoft.com/office/drawing/2014/main" id="{DC15D07D-6F71-81AD-5AD2-E37BFFCED290}"/>
              </a:ext>
            </a:extLst>
          </p:cNvPr>
          <p:cNvGrpSpPr/>
          <p:nvPr/>
        </p:nvGrpSpPr>
        <p:grpSpPr>
          <a:xfrm>
            <a:off x="506920" y="2628900"/>
            <a:ext cx="17284256" cy="6306311"/>
            <a:chOff x="0" y="0"/>
            <a:chExt cx="4552232" cy="1444942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B7A2A40A-58D0-6874-5F60-E331E47CF828}"/>
                </a:ext>
              </a:extLst>
            </p:cNvPr>
            <p:cNvSpPr/>
            <p:nvPr/>
          </p:nvSpPr>
          <p:spPr>
            <a:xfrm>
              <a:off x="0" y="0"/>
              <a:ext cx="4552232" cy="1444942"/>
            </a:xfrm>
            <a:custGeom>
              <a:avLst/>
              <a:gdLst/>
              <a:ahLst/>
              <a:cxnLst/>
              <a:rect l="l" t="t" r="r" b="b"/>
              <a:pathLst>
                <a:path w="4552232" h="1444942">
                  <a:moveTo>
                    <a:pt x="34938" y="0"/>
                  </a:moveTo>
                  <a:lnTo>
                    <a:pt x="4517295" y="0"/>
                  </a:lnTo>
                  <a:cubicBezTo>
                    <a:pt x="4526561" y="0"/>
                    <a:pt x="4535447" y="3681"/>
                    <a:pt x="4541999" y="10233"/>
                  </a:cubicBezTo>
                  <a:cubicBezTo>
                    <a:pt x="4548551" y="16785"/>
                    <a:pt x="4552232" y="25672"/>
                    <a:pt x="4552232" y="34938"/>
                  </a:cubicBezTo>
                  <a:lnTo>
                    <a:pt x="4552232" y="1410004"/>
                  </a:lnTo>
                  <a:cubicBezTo>
                    <a:pt x="4552232" y="1429300"/>
                    <a:pt x="4536590" y="1444942"/>
                    <a:pt x="4517295" y="1444942"/>
                  </a:cubicBezTo>
                  <a:lnTo>
                    <a:pt x="34938" y="1444942"/>
                  </a:lnTo>
                  <a:cubicBezTo>
                    <a:pt x="15642" y="1444942"/>
                    <a:pt x="0" y="1429300"/>
                    <a:pt x="0" y="1410004"/>
                  </a:cubicBezTo>
                  <a:lnTo>
                    <a:pt x="0" y="34938"/>
                  </a:lnTo>
                  <a:cubicBezTo>
                    <a:pt x="0" y="15642"/>
                    <a:pt x="15642" y="0"/>
                    <a:pt x="34938" y="0"/>
                  </a:cubicBezTo>
                  <a:close/>
                </a:path>
              </a:pathLst>
            </a:custGeom>
            <a:solidFill>
              <a:srgbClr val="6D85FF">
                <a:alpha val="29804"/>
              </a:srgbClr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14931636-C99D-C6FD-9968-74B1EFA25D72}"/>
                </a:ext>
              </a:extLst>
            </p:cNvPr>
            <p:cNvSpPr txBox="1"/>
            <p:nvPr/>
          </p:nvSpPr>
          <p:spPr>
            <a:xfrm>
              <a:off x="0" y="-47625"/>
              <a:ext cx="4552232" cy="1492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523979" y="3032504"/>
            <a:ext cx="4038621" cy="1044196"/>
          </a:xfrm>
          <a:custGeom>
            <a:avLst/>
            <a:gdLst/>
            <a:ahLst/>
            <a:cxnLst/>
            <a:rect l="l" t="t" r="r" b="b"/>
            <a:pathLst>
              <a:path w="3797075" h="1044196">
                <a:moveTo>
                  <a:pt x="0" y="0"/>
                </a:moveTo>
                <a:lnTo>
                  <a:pt x="3797075" y="0"/>
                </a:lnTo>
                <a:lnTo>
                  <a:pt x="3797075" y="1044196"/>
                </a:lnTo>
                <a:lnTo>
                  <a:pt x="0" y="10441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65790" y="2275873"/>
            <a:ext cx="2951186" cy="582859"/>
          </a:xfrm>
          <a:custGeom>
            <a:avLst/>
            <a:gdLst/>
            <a:ahLst/>
            <a:cxnLst/>
            <a:rect l="l" t="t" r="r" b="b"/>
            <a:pathLst>
              <a:path w="2951186" h="582859">
                <a:moveTo>
                  <a:pt x="0" y="0"/>
                </a:moveTo>
                <a:lnTo>
                  <a:pt x="2951186" y="0"/>
                </a:lnTo>
                <a:lnTo>
                  <a:pt x="2951186" y="582860"/>
                </a:lnTo>
                <a:lnTo>
                  <a:pt x="0" y="5828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09975" y="471340"/>
            <a:ext cx="2062816" cy="1766286"/>
          </a:xfrm>
          <a:custGeom>
            <a:avLst/>
            <a:gdLst/>
            <a:ahLst/>
            <a:cxnLst/>
            <a:rect l="l" t="t" r="r" b="b"/>
            <a:pathLst>
              <a:path w="2062816" h="1766286">
                <a:moveTo>
                  <a:pt x="0" y="0"/>
                </a:moveTo>
                <a:lnTo>
                  <a:pt x="2062816" y="0"/>
                </a:lnTo>
                <a:lnTo>
                  <a:pt x="2062816" y="1766286"/>
                </a:lnTo>
                <a:lnTo>
                  <a:pt x="0" y="17662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14055" y="3334729"/>
            <a:ext cx="3797074" cy="437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pt-BR" sz="2400" dirty="0">
                <a:solidFill>
                  <a:srgbClr val="000000"/>
                </a:solidFill>
                <a:latin typeface="Rubik Semi-Bold"/>
              </a:rPr>
              <a:t>O QUE É O ETARISMO?</a:t>
            </a:r>
            <a:endParaRPr lang="en-US" sz="2400" dirty="0">
              <a:solidFill>
                <a:srgbClr val="000000"/>
              </a:solidFill>
              <a:latin typeface="Rubik Semi-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83014" y="3924300"/>
            <a:ext cx="9634882" cy="4187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pt-BR" sz="2400" dirty="0">
              <a:effectLst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t-BR" sz="2800" b="1" kern="100" dirty="0">
                <a:solidFill>
                  <a:srgbClr val="FFFFFF"/>
                </a:solidFill>
                <a:effectLst/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Discriminação com base na idade</a:t>
            </a:r>
            <a:endParaRPr lang="pt-BR" sz="2800" kern="100" dirty="0">
              <a:solidFill>
                <a:srgbClr val="FFFFFF"/>
              </a:solidFill>
              <a:effectLst/>
              <a:latin typeface="Rubik Bold" panose="020B0604020202020204" charset="-79"/>
              <a:ea typeface="Calibri" panose="020F0502020204030204" pitchFamily="34" charset="0"/>
              <a:cs typeface="Rubik Bold" panose="020B0604020202020204" charset="-79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t-BR" sz="2800" b="1" kern="100" dirty="0">
                <a:solidFill>
                  <a:srgbClr val="FFFFFF"/>
                </a:solidFill>
                <a:effectLst/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Conhecido também como Idadismo ou Ageísmo</a:t>
            </a:r>
            <a:endParaRPr lang="pt-BR" sz="2800" kern="100" dirty="0">
              <a:solidFill>
                <a:srgbClr val="FFFFFF"/>
              </a:solidFill>
              <a:effectLst/>
              <a:latin typeface="Rubik Bold" panose="020B0604020202020204" charset="-79"/>
              <a:ea typeface="Calibri" panose="020F0502020204030204" pitchFamily="34" charset="0"/>
              <a:cs typeface="Rubik Bold" panose="020B0604020202020204" charset="-79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t-BR" sz="2800" b="1" kern="100" dirty="0">
                <a:solidFill>
                  <a:srgbClr val="FFFFFF"/>
                </a:solidFill>
                <a:effectLst/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Estereótipos negativos sobre o envelhecimento</a:t>
            </a:r>
            <a:r>
              <a:rPr lang="pt-BR" sz="2800" kern="100" dirty="0">
                <a:solidFill>
                  <a:srgbClr val="FFFFFF"/>
                </a:solidFill>
                <a:effectLst/>
                <a:latin typeface="Rubik Bold" panose="020B0604020202020204" charset="-79"/>
                <a:ea typeface="Calibri" panose="020F0502020204030204" pitchFamily="34" charset="0"/>
                <a:cs typeface="Rubik Bold" panose="020B0604020202020204" charset="-79"/>
              </a:rPr>
              <a:t>:</a:t>
            </a:r>
          </a:p>
          <a:p>
            <a:pPr marL="1143000" lvl="2" indent="-2286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pt-BR" sz="2800" kern="100" dirty="0">
                <a:solidFill>
                  <a:srgbClr val="F4C9D2"/>
                </a:solidFill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Falta de disponibilidade social</a:t>
            </a:r>
          </a:p>
          <a:p>
            <a:pPr marL="1143000" lvl="2" indent="-2286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pt-BR" sz="2800" kern="100" dirty="0">
                <a:solidFill>
                  <a:srgbClr val="F4C9D2"/>
                </a:solidFill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Saúde frágil</a:t>
            </a:r>
          </a:p>
          <a:p>
            <a:pPr marL="1143000" lvl="2" indent="-2286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pt-BR" sz="2800" kern="100" dirty="0">
                <a:solidFill>
                  <a:srgbClr val="F4C9D2"/>
                </a:solidFill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Perda de memória</a:t>
            </a:r>
          </a:p>
          <a:p>
            <a:pPr marL="1143000" lvl="2" indent="-2286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pt-BR" sz="2800" kern="100" dirty="0">
                <a:solidFill>
                  <a:srgbClr val="F4C9D2"/>
                </a:solidFill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Declínio físico e mental</a:t>
            </a:r>
          </a:p>
        </p:txBody>
      </p:sp>
      <p:sp>
        <p:nvSpPr>
          <p:cNvPr id="14" name="AutoShape 14"/>
          <p:cNvSpPr/>
          <p:nvPr/>
        </p:nvSpPr>
        <p:spPr>
          <a:xfrm>
            <a:off x="-71917" y="9234488"/>
            <a:ext cx="18288000" cy="0"/>
          </a:xfrm>
          <a:prstGeom prst="line">
            <a:avLst/>
          </a:prstGeom>
          <a:ln w="9525" cap="flat">
            <a:solidFill>
              <a:srgbClr val="FFFFFF">
                <a:alpha val="33725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1028700" y="9263683"/>
            <a:ext cx="13945849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Rubik Bold"/>
              </a:rPr>
              <a:t>PALAVRAS CHAVES:</a:t>
            </a:r>
            <a:r>
              <a:rPr lang="en-US" sz="2200" dirty="0">
                <a:solidFill>
                  <a:srgbClr val="FFFFFF"/>
                </a:solidFill>
                <a:latin typeface="Rubik"/>
              </a:rPr>
              <a:t> </a:t>
            </a:r>
            <a:r>
              <a:rPr lang="pt-BR" sz="1800" b="1" kern="100" dirty="0">
                <a:solidFill>
                  <a:srgbClr val="FFFFFF"/>
                </a:solidFill>
                <a:effectLst/>
                <a:latin typeface="Rubik Italics" panose="020B0604020202020204" charset="-79"/>
                <a:ea typeface="Calibri" panose="020F0502020204030204" pitchFamily="34" charset="0"/>
                <a:cs typeface="Rubik Italics" panose="020B0604020202020204" charset="-79"/>
              </a:rPr>
              <a:t>Etarismo, Preconceito de idade, Discriminação, Idadismo, Estereótipos, Diversidade etária, Exclusão no trabalho, Estatuto da Pessoa Idosa, Isolamento social, Solidariedade intergeracional, Mobilização social</a:t>
            </a:r>
            <a:endParaRPr lang="pt-BR" sz="1800" kern="100" dirty="0">
              <a:solidFill>
                <a:srgbClr val="FFFFFF"/>
              </a:solidFill>
              <a:effectLst/>
              <a:latin typeface="Rubik Italics" panose="020B0604020202020204" charset="-79"/>
              <a:ea typeface="Calibri" panose="020F0502020204030204" pitchFamily="34" charset="0"/>
              <a:cs typeface="Rubik Italics" panose="020B0604020202020204" charset="-79"/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1EBB2DD2-3F55-B584-9DDC-093469560A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0" r="20550"/>
          <a:stretch/>
        </p:blipFill>
        <p:spPr>
          <a:xfrm>
            <a:off x="11353799" y="2943926"/>
            <a:ext cx="5943601" cy="567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45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5">
            <a:extLst>
              <a:ext uri="{FF2B5EF4-FFF2-40B4-BE49-F238E27FC236}">
                <a16:creationId xmlns:a16="http://schemas.microsoft.com/office/drawing/2014/main" id="{DC15D07D-6F71-81AD-5AD2-E37BFFCED290}"/>
              </a:ext>
            </a:extLst>
          </p:cNvPr>
          <p:cNvGrpSpPr/>
          <p:nvPr/>
        </p:nvGrpSpPr>
        <p:grpSpPr>
          <a:xfrm>
            <a:off x="506920" y="2628900"/>
            <a:ext cx="17284256" cy="6306311"/>
            <a:chOff x="0" y="0"/>
            <a:chExt cx="4552232" cy="1444942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B7A2A40A-58D0-6874-5F60-E331E47CF828}"/>
                </a:ext>
              </a:extLst>
            </p:cNvPr>
            <p:cNvSpPr/>
            <p:nvPr/>
          </p:nvSpPr>
          <p:spPr>
            <a:xfrm>
              <a:off x="0" y="0"/>
              <a:ext cx="4552232" cy="1444942"/>
            </a:xfrm>
            <a:custGeom>
              <a:avLst/>
              <a:gdLst/>
              <a:ahLst/>
              <a:cxnLst/>
              <a:rect l="l" t="t" r="r" b="b"/>
              <a:pathLst>
                <a:path w="4552232" h="1444942">
                  <a:moveTo>
                    <a:pt x="34938" y="0"/>
                  </a:moveTo>
                  <a:lnTo>
                    <a:pt x="4517295" y="0"/>
                  </a:lnTo>
                  <a:cubicBezTo>
                    <a:pt x="4526561" y="0"/>
                    <a:pt x="4535447" y="3681"/>
                    <a:pt x="4541999" y="10233"/>
                  </a:cubicBezTo>
                  <a:cubicBezTo>
                    <a:pt x="4548551" y="16785"/>
                    <a:pt x="4552232" y="25672"/>
                    <a:pt x="4552232" y="34938"/>
                  </a:cubicBezTo>
                  <a:lnTo>
                    <a:pt x="4552232" y="1410004"/>
                  </a:lnTo>
                  <a:cubicBezTo>
                    <a:pt x="4552232" y="1429300"/>
                    <a:pt x="4536590" y="1444942"/>
                    <a:pt x="4517295" y="1444942"/>
                  </a:cubicBezTo>
                  <a:lnTo>
                    <a:pt x="34938" y="1444942"/>
                  </a:lnTo>
                  <a:cubicBezTo>
                    <a:pt x="15642" y="1444942"/>
                    <a:pt x="0" y="1429300"/>
                    <a:pt x="0" y="1410004"/>
                  </a:cubicBezTo>
                  <a:lnTo>
                    <a:pt x="0" y="34938"/>
                  </a:lnTo>
                  <a:cubicBezTo>
                    <a:pt x="0" y="15642"/>
                    <a:pt x="15642" y="0"/>
                    <a:pt x="34938" y="0"/>
                  </a:cubicBezTo>
                  <a:close/>
                </a:path>
              </a:pathLst>
            </a:custGeom>
            <a:solidFill>
              <a:srgbClr val="6D85FF">
                <a:alpha val="29804"/>
              </a:srgbClr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14931636-C99D-C6FD-9968-74B1EFA25D72}"/>
                </a:ext>
              </a:extLst>
            </p:cNvPr>
            <p:cNvSpPr txBox="1"/>
            <p:nvPr/>
          </p:nvSpPr>
          <p:spPr>
            <a:xfrm>
              <a:off x="0" y="-47625"/>
              <a:ext cx="4552232" cy="1492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14065790" y="2275873"/>
            <a:ext cx="2951186" cy="582859"/>
          </a:xfrm>
          <a:custGeom>
            <a:avLst/>
            <a:gdLst/>
            <a:ahLst/>
            <a:cxnLst/>
            <a:rect l="l" t="t" r="r" b="b"/>
            <a:pathLst>
              <a:path w="2951186" h="582859">
                <a:moveTo>
                  <a:pt x="0" y="0"/>
                </a:moveTo>
                <a:lnTo>
                  <a:pt x="2951186" y="0"/>
                </a:lnTo>
                <a:lnTo>
                  <a:pt x="2951186" y="582860"/>
                </a:lnTo>
                <a:lnTo>
                  <a:pt x="0" y="5828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09975" y="471340"/>
            <a:ext cx="2062816" cy="1766286"/>
          </a:xfrm>
          <a:custGeom>
            <a:avLst/>
            <a:gdLst/>
            <a:ahLst/>
            <a:cxnLst/>
            <a:rect l="l" t="t" r="r" b="b"/>
            <a:pathLst>
              <a:path w="2062816" h="1766286">
                <a:moveTo>
                  <a:pt x="0" y="0"/>
                </a:moveTo>
                <a:lnTo>
                  <a:pt x="2062816" y="0"/>
                </a:lnTo>
                <a:lnTo>
                  <a:pt x="2062816" y="1766286"/>
                </a:lnTo>
                <a:lnTo>
                  <a:pt x="0" y="17662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AutoShape 14"/>
          <p:cNvSpPr/>
          <p:nvPr/>
        </p:nvSpPr>
        <p:spPr>
          <a:xfrm>
            <a:off x="-71917" y="9234488"/>
            <a:ext cx="18288000" cy="0"/>
          </a:xfrm>
          <a:prstGeom prst="line">
            <a:avLst/>
          </a:prstGeom>
          <a:ln w="9525" cap="flat">
            <a:solidFill>
              <a:srgbClr val="FFFFFF">
                <a:alpha val="33725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38463B9-6773-D2D7-D075-7F9ABA2BD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857501"/>
            <a:ext cx="4389227" cy="583147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3EDBE80-EF83-447F-F20C-2C62FFF9B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0005" y="2857500"/>
            <a:ext cx="3774840" cy="583147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FBB61B4-577A-5532-7A6B-EC9BAD2A8B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48626" y="2857500"/>
            <a:ext cx="4389227" cy="583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74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EMULHER">
      <a:dk1>
        <a:sysClr val="windowText" lastClr="000000"/>
      </a:dk1>
      <a:lt1>
        <a:srgbClr val="E6E6E6"/>
      </a:lt1>
      <a:dk2>
        <a:srgbClr val="44546A"/>
      </a:dk2>
      <a:lt2>
        <a:srgbClr val="E7E6E6"/>
      </a:lt2>
      <a:accent1>
        <a:srgbClr val="63346E"/>
      </a:accent1>
      <a:accent2>
        <a:srgbClr val="944415"/>
      </a:accent2>
      <a:accent3>
        <a:srgbClr val="994816"/>
      </a:accent3>
      <a:accent4>
        <a:srgbClr val="F38D4D"/>
      </a:accent4>
      <a:accent5>
        <a:srgbClr val="F39953"/>
      </a:accent5>
      <a:accent6>
        <a:srgbClr val="EDA329"/>
      </a:accent6>
      <a:hlink>
        <a:srgbClr val="F9C043"/>
      </a:hlink>
      <a:folHlink>
        <a:srgbClr val="E6E6E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1311</TotalTime>
  <Words>1150</Words>
  <Application>Microsoft Office PowerPoint</Application>
  <PresentationFormat>Personalizar</PresentationFormat>
  <Paragraphs>129</Paragraphs>
  <Slides>19</Slides>
  <Notes>8</Notes>
  <HiddenSlides>0</HiddenSlides>
  <MMClips>2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30" baseType="lpstr">
      <vt:lpstr>Calibri</vt:lpstr>
      <vt:lpstr>Rubik Italics</vt:lpstr>
      <vt:lpstr>Times New Roman</vt:lpstr>
      <vt:lpstr>Courier New</vt:lpstr>
      <vt:lpstr>Nourd Bold</vt:lpstr>
      <vt:lpstr>Rubik</vt:lpstr>
      <vt:lpstr>Wingdings</vt:lpstr>
      <vt:lpstr>Rubik Bold</vt:lpstr>
      <vt:lpstr>Rubik Semi-Bold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</dc:title>
  <dc:creator>ROSANA MARIA GOMES - V0049103</dc:creator>
  <cp:lastModifiedBy>SANDRO DA SILVA FONSECA - T0171745</cp:lastModifiedBy>
  <cp:revision>50</cp:revision>
  <cp:lastPrinted>2024-09-04T12:38:35Z</cp:lastPrinted>
  <dcterms:created xsi:type="dcterms:W3CDTF">2006-08-16T00:00:00Z</dcterms:created>
  <dcterms:modified xsi:type="dcterms:W3CDTF">2024-12-16T13:56:59Z</dcterms:modified>
  <dc:identifier>DAFyujyFgHM</dc:identifier>
</cp:coreProperties>
</file>