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1649" r:id="rId3"/>
    <p:sldId id="947" r:id="rId4"/>
    <p:sldId id="1692" r:id="rId5"/>
    <p:sldId id="1693" r:id="rId6"/>
    <p:sldId id="1695" r:id="rId7"/>
    <p:sldId id="1696" r:id="rId8"/>
    <p:sldId id="1699" r:id="rId9"/>
    <p:sldId id="1700" r:id="rId10"/>
    <p:sldId id="1697" r:id="rId11"/>
    <p:sldId id="1698" r:id="rId12"/>
    <p:sldId id="1694" r:id="rId13"/>
    <p:sldId id="1686" r:id="rId14"/>
    <p:sldId id="168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E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25" autoAdjust="0"/>
    <p:restoredTop sz="86412" autoAdjust="0"/>
  </p:normalViewPr>
  <p:slideViewPr>
    <p:cSldViewPr snapToGrid="0">
      <p:cViewPr varScale="1">
        <p:scale>
          <a:sx n="71" d="100"/>
          <a:sy n="71" d="100"/>
        </p:scale>
        <p:origin x="1584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1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04BEF-B24D-4ADB-8182-A5F38286A5A5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0A23A-033C-4783-AAC3-96D7342B91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9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2B229D-1434-8909-529E-FA297C98B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065F8E-97E7-1D94-C74B-6D664A1BD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44BFD8-7D6C-25F1-3232-EFA4917D1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6BF44C-1269-E335-336F-C069B0CD3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D497EC-C631-D677-F0B4-D0D1373EC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1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0A513-7160-6A49-4360-C483ADAD5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69A5D8B-E9A6-AF14-3C8D-33790A253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1D567C-A768-64B2-5592-F9B9DD9E8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8064D0-58B9-872E-CFCF-14CA2F1D1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8B2056-834A-E158-7B8C-1ADCD3E7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7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57FABF5-E121-27D1-931A-74C360D887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593FF4B-07D2-AE1F-8E9F-E5303FE95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6A7A60-FED3-EB37-A6CD-0497A15AF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AA05FE-AD1B-1FE6-7F41-FD59C9F4D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F13B06-4252-9D42-1AF6-9164EC3D7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A772B5-FBDB-981B-2A6D-FF65F3561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403D0A-D9DD-D9AB-802D-59C023AB7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54ABEA-5DEF-E206-09E1-C33A89EC2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01A3A6-9C4C-8F5F-4153-CD999DAF3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341BA4-1EED-418C-95FB-7A495C6C1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8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3D6351-9D96-2682-86A3-2B5D15E4E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B53E164-9D07-2571-7FC9-4797F4E97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1A5744-5C12-676D-70C7-521C8F266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C59786-6AA5-C7C6-9A49-870992A2F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C68747-C89B-65F0-C481-174EF89D0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1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E04DD8-8897-B57E-B5CB-A19D0DE9E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09C617-D892-D1B1-3E6D-FF983D87F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3D5B515-4623-3FC3-EE9D-BFF9DEB98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BF8DB5-886D-6422-A9FB-24C645BE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B752E4C-CB64-E6F8-18DE-1C305D612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B52A0FA-E523-7563-79DE-682DB4642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400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626202-6456-9736-6E9F-594A895B5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0D49774-BCEA-E33E-B8A8-61C7520C2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AF6316A-7999-4837-00B8-F2F4DFCA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890F6A8-1B4D-DF65-D159-48F2369EB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9217BD1-992F-31F2-46CB-496D70355F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7BFB142-9017-6484-0FFC-C4519523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C8BD2AB-25FC-482D-EDE3-1F6B8A67D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9496032-1887-63AA-5AD5-88A5C6BF6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81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393188-35EA-2BD3-B374-9AF68D57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E2F91-04D6-E3BC-0B55-2976633C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F2DD0AA-2C9F-642B-CE87-D28A2CAF6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170C707-B166-BF00-281F-EB8078DB4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6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F7B526D-9D21-3EB8-95F0-D3D9FA9D9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2C1F115-6064-579D-10AD-1EB7B0434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0B42465-3C8B-5A7B-EECB-7F06FE15D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7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A5588-3E4D-3D6B-82D7-8084B5FDF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5FC4E-B925-2389-FAAF-5B7A0F7C2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E30EEDD-A8CF-9CB0-D91A-F8422D336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2FA0C9D-74CD-9016-86F5-4E31A70BE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8613A6-7E94-BC79-6B60-22DE4A889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7195A66-A68C-4FC6-1BE2-3CFB3793F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00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FB292-0576-AA24-5014-DF5DAEFBE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FEE8373-7271-3BC6-5EA5-24F8B2C962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BA3C0F-731B-9AE7-1FAC-7BA2BC029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895F80-A4A7-A10A-4688-62F6E81E5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40C29B7-2CF3-E49C-E87F-A3D924D72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7CA5FE-BEED-45D5-6C00-BBED2BD33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285AF30-0281-43DE-FC5E-773786A54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580F066-3A48-9B42-71B3-C13645930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7DAEBD-532E-7DA7-CF2B-2A19318B8C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4FA386-69CE-4276-B2F0-658E39F2CD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70CC85-5B30-018A-8EA9-60270A5D7D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14CDBB-C28D-BC0E-9550-45723B67E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3FB2D2-DD12-48F6-8A0A-68108A092F9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087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6C72B-AA2A-5824-EE6B-F7D196CC20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631320"/>
            <a:ext cx="10832951" cy="3291840"/>
          </a:xfrm>
        </p:spPr>
        <p:txBody>
          <a:bodyPr>
            <a:normAutofit fontScale="90000"/>
          </a:bodyPr>
          <a:lstStyle/>
          <a:p>
            <a:r>
              <a:rPr lang="pt-BR" sz="4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Transição Demográfica,</a:t>
            </a:r>
            <a:br>
              <a:rPr lang="pt-BR" sz="4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4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4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Envelhecimento Populacional </a:t>
            </a:r>
            <a:br>
              <a:rPr lang="pt-BR" sz="4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4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4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Economia </a:t>
            </a:r>
            <a:r>
              <a:rPr lang="pt-BR" sz="4800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Prateada em Santos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396658-741A-01E6-B0E8-E393006BD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90929" y="5102634"/>
            <a:ext cx="5364480" cy="998316"/>
          </a:xfrm>
        </p:spPr>
        <p:txBody>
          <a:bodyPr/>
          <a:lstStyle/>
          <a:p>
            <a:r>
              <a:rPr lang="pt-BR" dirty="0"/>
              <a:t>José Eustáquio Diniz Alves</a:t>
            </a:r>
          </a:p>
          <a:p>
            <a:r>
              <a:rPr lang="pt-BR" dirty="0"/>
              <a:t>28/01/2026</a:t>
            </a:r>
          </a:p>
        </p:txBody>
      </p:sp>
    </p:spTree>
    <p:extLst>
      <p:ext uri="{BB962C8B-B14F-4D97-AF65-F5344CB8AC3E}">
        <p14:creationId xmlns:p14="http://schemas.microsoft.com/office/powerpoint/2010/main" val="2297861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4D0AF7-5295-838F-85D4-B23FC6BFB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665" y="225276"/>
            <a:ext cx="8682318" cy="910068"/>
          </a:xfrm>
        </p:spPr>
        <p:txBody>
          <a:bodyPr>
            <a:normAutofit/>
          </a:bodyPr>
          <a:lstStyle/>
          <a:p>
            <a:pPr algn="ctr"/>
            <a:r>
              <a:rPr lang="pt-BR" sz="3200" noProof="0">
                <a:solidFill>
                  <a:srgbClr val="C00000"/>
                </a:solidFill>
              </a:rPr>
              <a:t>Estrutura etária do Brasil e de Santos</a:t>
            </a:r>
          </a:p>
        </p:txBody>
      </p:sp>
      <p:pic>
        <p:nvPicPr>
          <p:cNvPr id="4" name="Imagem 3" descr="Gráfico, Gráfico de barras&#10;&#10;O conteúdo gerado por IA pode estar incorreto.">
            <a:extLst>
              <a:ext uri="{FF2B5EF4-FFF2-40B4-BE49-F238E27FC236}">
                <a16:creationId xmlns:a16="http://schemas.microsoft.com/office/drawing/2014/main" id="{A0B16F4B-83E8-9333-BE8B-6FF9C2C73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713" y="1130597"/>
            <a:ext cx="9498221" cy="560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32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A55AB-3ECC-C168-A477-4EBABE32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951" y="1473163"/>
            <a:ext cx="3583193" cy="2722320"/>
          </a:xfrm>
        </p:spPr>
        <p:txBody>
          <a:bodyPr>
            <a:noAutofit/>
          </a:bodyPr>
          <a:lstStyle/>
          <a:p>
            <a:pPr algn="ctr"/>
            <a:r>
              <a:rPr lang="pt-BR" sz="2400" noProof="0" dirty="0">
                <a:solidFill>
                  <a:srgbClr val="C00000"/>
                </a:solidFill>
              </a:rPr>
              <a:t>SANTOS 2022</a:t>
            </a:r>
            <a:br>
              <a:rPr lang="pt-BR" sz="2400" noProof="0" dirty="0">
                <a:solidFill>
                  <a:srgbClr val="C00000"/>
                </a:solidFill>
              </a:rPr>
            </a:br>
            <a:br>
              <a:rPr lang="pt-BR" sz="2400" noProof="0" dirty="0">
                <a:solidFill>
                  <a:srgbClr val="C00000"/>
                </a:solidFill>
              </a:rPr>
            </a:br>
            <a:r>
              <a:rPr lang="pt-BR" sz="2400" noProof="0" dirty="0">
                <a:solidFill>
                  <a:srgbClr val="C00000"/>
                </a:solidFill>
              </a:rPr>
              <a:t>Os homens predominam de 0-19 anos e as mulheres predominam a partir dos 20 anos e são ampla maioria no topo da pirâmide</a:t>
            </a:r>
          </a:p>
        </p:txBody>
      </p:sp>
      <p:pic>
        <p:nvPicPr>
          <p:cNvPr id="5" name="Imagem 4" descr="Tabela&#10;&#10;O conteúdo gerado por IA pode estar incorreto.">
            <a:extLst>
              <a:ext uri="{FF2B5EF4-FFF2-40B4-BE49-F238E27FC236}">
                <a16:creationId xmlns:a16="http://schemas.microsoft.com/office/drawing/2014/main" id="{E634A8B4-F11F-8817-2375-40A44F35E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5917" y="0"/>
            <a:ext cx="72339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02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5156C-1D3D-4E16-6DF8-72382A9ED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9820"/>
            <a:ext cx="10515600" cy="1054884"/>
          </a:xfrm>
        </p:spPr>
        <p:txBody>
          <a:bodyPr>
            <a:normAutofit/>
          </a:bodyPr>
          <a:lstStyle/>
          <a:p>
            <a:pPr algn="ctr"/>
            <a:r>
              <a:rPr lang="pt-BR" sz="3200" noProof="0" dirty="0">
                <a:solidFill>
                  <a:srgbClr val="C00000"/>
                </a:solidFill>
              </a:rPr>
              <a:t>Santos é a cidade mais feminina do Brasil</a:t>
            </a:r>
            <a:br>
              <a:rPr lang="pt-BR" sz="3200" noProof="0" dirty="0">
                <a:solidFill>
                  <a:srgbClr val="C00000"/>
                </a:solidFill>
              </a:rPr>
            </a:br>
            <a:r>
              <a:rPr lang="pt-BR" sz="2400" noProof="0" dirty="0">
                <a:solidFill>
                  <a:srgbClr val="7030A0"/>
                </a:solidFill>
              </a:rPr>
              <a:t>83 homens para cada 100 mulheres</a:t>
            </a:r>
            <a:endParaRPr lang="pt-BR" sz="3200" noProof="0" dirty="0">
              <a:solidFill>
                <a:srgbClr val="7030A0"/>
              </a:solidFill>
            </a:endParaRPr>
          </a:p>
        </p:txBody>
      </p:sp>
      <p:pic>
        <p:nvPicPr>
          <p:cNvPr id="5" name="Imagem 4" descr="Tabela&#10;&#10;O conteúdo gerado por IA pode estar incorreto.">
            <a:extLst>
              <a:ext uri="{FF2B5EF4-FFF2-40B4-BE49-F238E27FC236}">
                <a16:creationId xmlns:a16="http://schemas.microsoft.com/office/drawing/2014/main" id="{263122D3-63EB-BA18-7F73-E1CB44CD9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1054" y="1420010"/>
            <a:ext cx="6982311" cy="477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263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48A7A-5859-890C-6C09-7B80ED752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1857B7-EC7D-EB3B-42CD-A740C8A2D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48"/>
            <a:ext cx="10515600" cy="591671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noProof="0" dirty="0">
                <a:solidFill>
                  <a:srgbClr val="C00000"/>
                </a:solidFill>
              </a:rPr>
              <a:t>Desafios e oportunidades do envelhecimento populacional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0EE940-1420-FC76-7D72-E5E4D640F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428" y="930538"/>
            <a:ext cx="11134165" cy="5787614"/>
          </a:xfrm>
        </p:spPr>
        <p:txBody>
          <a:bodyPr>
            <a:noAutofit/>
          </a:bodyPr>
          <a:lstStyle/>
          <a:p>
            <a:r>
              <a:rPr lang="pt-BR" sz="2000" dirty="0"/>
              <a:t>O principal desafio decorre do fim do 1º bônus demográfico que implica na redução da proporção de trabalhadores em idade ativa (15-59 anos), podendo levar à uma crise fiscal e à “armadilha da renda média”;</a:t>
            </a:r>
          </a:p>
          <a:p>
            <a:r>
              <a:rPr lang="pt-BR" sz="2000" dirty="0"/>
              <a:t>Mas esta crise pode ser evitada se o país e as cidades aproveitarem outras 2 oportunidades que surgem com o avanço da transição demográfica.</a:t>
            </a:r>
          </a:p>
          <a:p>
            <a:r>
              <a:rPr lang="pt-BR" sz="2000" dirty="0"/>
              <a:t>O 2º bônus demográfico – ou bônus da produtividade – ocorre com investimentos na educação, na saúde e na infraestrutura que possibilitem aos trabalhadores produzirem mais bens e serviços com menos insumos humanos e ambientais;</a:t>
            </a:r>
          </a:p>
          <a:p>
            <a:r>
              <a:rPr lang="pt-BR" sz="2000" dirty="0"/>
              <a:t>O 3º bônus demográfico – ou bônus da longevidade – emerge quando há maior proporção de pessoas idosas, sobretudo em contextos de maior expectativa de vida saudável. O bônus da longevidade depende de como a sociedade se organiza para envelhecer bem e sem preconceitos;</a:t>
            </a:r>
          </a:p>
          <a:p>
            <a:r>
              <a:rPr lang="pt-BR" sz="2000" dirty="0"/>
              <a:t>Bônus da longevidade significa uma vida mais longa e saudável com aumento dos anos vividos sem incapacidades severas. Juntamente com a expansão da “economia prateada” (saúde, cuidados, lazer, educação ao longo da vida, tecnologia assistiva) há toda uma oportunidade na reorganização do ciclo de vida, com trabalho, estudo e aposentadoria deixando de ser fases rígidas e imutáveis;</a:t>
            </a:r>
          </a:p>
          <a:p>
            <a:r>
              <a:rPr lang="pt-BR" sz="2000" dirty="0"/>
              <a:t>Feliz aniversário de 480 anos, Santos! Que venham outros 500 anos, com uma cidade renovada, mais próspera, mais democrática, mais justa, mais solidária e mais sustentável.</a:t>
            </a:r>
            <a:endParaRPr lang="en-US" sz="2000" dirty="0"/>
          </a:p>
          <a:p>
            <a:endParaRPr lang="pt-BR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pt-BR" sz="2000" dirty="0"/>
          </a:p>
          <a:p>
            <a:pPr lvl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73221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8D9E7-C953-D621-D318-A88D08DF0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F99F90-5833-5C71-52C4-790D2C207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1904" y="1930878"/>
            <a:ext cx="5257800" cy="1325563"/>
          </a:xfrm>
        </p:spPr>
        <p:txBody>
          <a:bodyPr>
            <a:normAutofit/>
          </a:bodyPr>
          <a:lstStyle/>
          <a:p>
            <a:pPr algn="ctr"/>
            <a:r>
              <a:rPr lang="pt-BR" sz="5400" dirty="0">
                <a:solidFill>
                  <a:srgbClr val="FF0000"/>
                </a:solidFill>
              </a:rPr>
              <a:t>Obrigado!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9B7615-79FA-D82B-74F2-A04B7CC59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0333" y="4985358"/>
            <a:ext cx="4020856" cy="64045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Jed_alves@yahoo.com.br</a:t>
            </a:r>
          </a:p>
        </p:txBody>
      </p:sp>
    </p:spTree>
    <p:extLst>
      <p:ext uri="{BB962C8B-B14F-4D97-AF65-F5344CB8AC3E}">
        <p14:creationId xmlns:p14="http://schemas.microsoft.com/office/powerpoint/2010/main" val="101603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D3ECE8-278B-3114-71FA-A84B2FCE5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487" y="945561"/>
            <a:ext cx="10123025" cy="4121290"/>
          </a:xfrm>
        </p:spPr>
        <p:txBody>
          <a:bodyPr>
            <a:normAutofit/>
          </a:bodyPr>
          <a:lstStyle/>
          <a:p>
            <a:pPr algn="ctr"/>
            <a:r>
              <a:rPr lang="pt-BR" noProof="0" dirty="0">
                <a:solidFill>
                  <a:srgbClr val="FF0000"/>
                </a:solidFill>
              </a:rPr>
              <a:t>A transição demográfica (TD) é o maior fenômeno de mudança de comportamento de massa da história da humanidade</a:t>
            </a:r>
            <a:br>
              <a:rPr lang="pt-BR" noProof="0" dirty="0">
                <a:solidFill>
                  <a:srgbClr val="FF0000"/>
                </a:solidFill>
              </a:rPr>
            </a:br>
            <a:br>
              <a:rPr lang="pt-BR" noProof="0" dirty="0">
                <a:solidFill>
                  <a:srgbClr val="FF0000"/>
                </a:solidFill>
              </a:rPr>
            </a:br>
            <a:r>
              <a:rPr lang="pt-BR" sz="3200" noProof="0" dirty="0">
                <a:solidFill>
                  <a:srgbClr val="7030A0"/>
                </a:solidFill>
              </a:rPr>
              <a:t>O envelhecimento populacional é a consequência inexorável</a:t>
            </a:r>
            <a:endParaRPr lang="pt-BR" noProof="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625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Gráfico&#10;&#10;O conteúdo gerado por IA pode estar incorreto.">
            <a:extLst>
              <a:ext uri="{FF2B5EF4-FFF2-40B4-BE49-F238E27FC236}">
                <a16:creationId xmlns:a16="http://schemas.microsoft.com/office/drawing/2014/main" id="{6C2AA84E-3969-8A1C-77D8-DFE898A8F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771" y="121606"/>
            <a:ext cx="10826157" cy="6583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592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22306-E838-AE36-3523-0B66799AB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456"/>
            <a:ext cx="10515600" cy="807459"/>
          </a:xfrm>
        </p:spPr>
        <p:txBody>
          <a:bodyPr>
            <a:normAutofit/>
          </a:bodyPr>
          <a:lstStyle/>
          <a:p>
            <a:pPr algn="ctr"/>
            <a:r>
              <a:rPr lang="pt-BR" sz="2800" noProof="0" dirty="0">
                <a:solidFill>
                  <a:srgbClr val="C00000"/>
                </a:solidFill>
              </a:rPr>
              <a:t>A transição demográfica e o envelhecimento são eventos universais</a:t>
            </a:r>
            <a:br>
              <a:rPr lang="pt-BR" sz="2800" noProof="0" dirty="0"/>
            </a:br>
            <a:r>
              <a:rPr lang="pt-BR" sz="2200" noProof="0" dirty="0">
                <a:solidFill>
                  <a:srgbClr val="7030A0"/>
                </a:solidFill>
              </a:rPr>
              <a:t>Japão é o país mais avançado e Níger o mais atrasado na transição demográfica</a:t>
            </a:r>
            <a:endParaRPr lang="pt-BR" sz="2800" noProof="0" dirty="0">
              <a:solidFill>
                <a:srgbClr val="7030A0"/>
              </a:solidFill>
            </a:endParaRPr>
          </a:p>
        </p:txBody>
      </p:sp>
      <p:pic>
        <p:nvPicPr>
          <p:cNvPr id="4" name="Imagem 3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29BFE6D7-37F9-6C47-3154-274F7259B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121" y="935915"/>
            <a:ext cx="8733371" cy="579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315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39A087-35B6-B792-4F88-C81EB46B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215" y="365126"/>
            <a:ext cx="11435378" cy="1011854"/>
          </a:xfrm>
        </p:spPr>
        <p:txBody>
          <a:bodyPr>
            <a:normAutofit/>
          </a:bodyPr>
          <a:lstStyle/>
          <a:p>
            <a:pPr algn="ctr"/>
            <a:r>
              <a:rPr lang="pt-BR" sz="2800" noProof="0" dirty="0">
                <a:solidFill>
                  <a:srgbClr val="C00000"/>
                </a:solidFill>
              </a:rPr>
              <a:t>As gerações prateadas superam os jovens no Brasil e no Estado de São  Paulo</a:t>
            </a:r>
          </a:p>
        </p:txBody>
      </p:sp>
      <p:pic>
        <p:nvPicPr>
          <p:cNvPr id="5" name="Imagem 4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7599DF66-BC27-A51C-D71E-3BE052800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7" y="1590613"/>
            <a:ext cx="6155678" cy="4057151"/>
          </a:xfrm>
          <a:prstGeom prst="rect">
            <a:avLst/>
          </a:prstGeom>
        </p:spPr>
      </p:pic>
      <p:pic>
        <p:nvPicPr>
          <p:cNvPr id="7" name="Imagem 6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DED1B971-C651-4BF8-D4A5-95323D0C3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590614"/>
            <a:ext cx="6042357" cy="4057151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54F2728C-C9DE-9A3B-E046-1326D195992E}"/>
              </a:ext>
            </a:extLst>
          </p:cNvPr>
          <p:cNvSpPr txBox="1"/>
          <p:nvPr/>
        </p:nvSpPr>
        <p:spPr>
          <a:xfrm>
            <a:off x="2624867" y="2054711"/>
            <a:ext cx="903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BRASIL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A51A86E-7F4F-13E4-5DEB-FA2FB56E265E}"/>
              </a:ext>
            </a:extLst>
          </p:cNvPr>
          <p:cNvSpPr txBox="1"/>
          <p:nvPr/>
        </p:nvSpPr>
        <p:spPr>
          <a:xfrm>
            <a:off x="8414944" y="2047526"/>
            <a:ext cx="1485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Estado de SP</a:t>
            </a:r>
          </a:p>
        </p:txBody>
      </p:sp>
    </p:spTree>
    <p:extLst>
      <p:ext uri="{BB962C8B-B14F-4D97-AF65-F5344CB8AC3E}">
        <p14:creationId xmlns:p14="http://schemas.microsoft.com/office/powerpoint/2010/main" val="1838044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82C27973-2B19-C5A8-D98F-2B05F4A76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5365"/>
            <a:ext cx="6096000" cy="4910008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FD1AE2D8-D8F8-6CF4-8868-21CD9C55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215" y="365126"/>
            <a:ext cx="11435378" cy="1011854"/>
          </a:xfrm>
        </p:spPr>
        <p:txBody>
          <a:bodyPr>
            <a:normAutofit/>
          </a:bodyPr>
          <a:lstStyle/>
          <a:p>
            <a:pPr algn="ctr"/>
            <a:r>
              <a:rPr lang="pt-BR" sz="2800" noProof="0" dirty="0">
                <a:solidFill>
                  <a:srgbClr val="C00000"/>
                </a:solidFill>
              </a:rPr>
              <a:t>As gerações prateadas superam os jovens nas cidade de São  Paulo e Santos</a:t>
            </a:r>
          </a:p>
        </p:txBody>
      </p:sp>
      <p:pic>
        <p:nvPicPr>
          <p:cNvPr id="8" name="Imagem 7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44825B75-671C-EE62-C3BC-0E7CA00B9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6904" y="1546881"/>
            <a:ext cx="6177998" cy="4910008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5D91CA8A-4BA2-6A3A-D00B-7DE5D6C65046}"/>
              </a:ext>
            </a:extLst>
          </p:cNvPr>
          <p:cNvSpPr txBox="1"/>
          <p:nvPr/>
        </p:nvSpPr>
        <p:spPr>
          <a:xfrm>
            <a:off x="2110963" y="2725258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Cidade de SP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E214DB9-EEDF-2CA2-D616-EECC015A56A8}"/>
              </a:ext>
            </a:extLst>
          </p:cNvPr>
          <p:cNvSpPr txBox="1"/>
          <p:nvPr/>
        </p:nvSpPr>
        <p:spPr>
          <a:xfrm>
            <a:off x="8617096" y="2721646"/>
            <a:ext cx="877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Santos</a:t>
            </a:r>
          </a:p>
        </p:txBody>
      </p:sp>
    </p:spTree>
    <p:extLst>
      <p:ext uri="{BB962C8B-B14F-4D97-AF65-F5344CB8AC3E}">
        <p14:creationId xmlns:p14="http://schemas.microsoft.com/office/powerpoint/2010/main" val="4158745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6FDBCD-ECAC-5E6F-5870-21AFB3AB5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156" y="128457"/>
            <a:ext cx="10762129" cy="839731"/>
          </a:xfrm>
        </p:spPr>
        <p:txBody>
          <a:bodyPr>
            <a:normAutofit/>
          </a:bodyPr>
          <a:lstStyle/>
          <a:p>
            <a:pPr algn="ctr"/>
            <a:r>
              <a:rPr lang="pt-BR" sz="2400" b="1" noProof="0" dirty="0">
                <a:solidFill>
                  <a:srgbClr val="C00000"/>
                </a:solidFill>
              </a:rPr>
              <a:t>O envelhecimento de Santos é maior do que de outras unidades geográficas</a:t>
            </a:r>
          </a:p>
        </p:txBody>
      </p:sp>
      <p:pic>
        <p:nvPicPr>
          <p:cNvPr id="5" name="Imagem 4" descr="Gráfico, Gráfico de barras&#10;&#10;O conteúdo gerado por IA pode estar incorreto.">
            <a:extLst>
              <a:ext uri="{FF2B5EF4-FFF2-40B4-BE49-F238E27FC236}">
                <a16:creationId xmlns:a16="http://schemas.microsoft.com/office/drawing/2014/main" id="{73293BB9-7C84-955F-A8A2-B632702D66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209" y="1088159"/>
            <a:ext cx="8963860" cy="546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596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18689-9C12-7D01-6450-86199A9AA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9" y="634069"/>
            <a:ext cx="11801140" cy="1001096"/>
          </a:xfrm>
        </p:spPr>
        <p:txBody>
          <a:bodyPr>
            <a:normAutofit/>
          </a:bodyPr>
          <a:lstStyle/>
          <a:p>
            <a:pPr algn="ctr"/>
            <a:r>
              <a:rPr lang="pt-BR" sz="2400" b="1" noProof="0" dirty="0">
                <a:solidFill>
                  <a:srgbClr val="C00000"/>
                </a:solidFill>
              </a:rPr>
              <a:t>Santos é o município mais envelhecido entre as cidades com mais de 100 mil habitantes</a:t>
            </a:r>
          </a:p>
        </p:txBody>
      </p:sp>
      <p:pic>
        <p:nvPicPr>
          <p:cNvPr id="5" name="Imagem 4" descr="Tabela&#10;&#10;O conteúdo gerado por IA pode estar incorreto.">
            <a:extLst>
              <a:ext uri="{FF2B5EF4-FFF2-40B4-BE49-F238E27FC236}">
                <a16:creationId xmlns:a16="http://schemas.microsoft.com/office/drawing/2014/main" id="{4A30A347-E010-A2F2-4335-28D24AC97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7392"/>
            <a:ext cx="6058056" cy="4222951"/>
          </a:xfrm>
          <a:prstGeom prst="rect">
            <a:avLst/>
          </a:prstGeom>
        </p:spPr>
      </p:pic>
      <p:pic>
        <p:nvPicPr>
          <p:cNvPr id="7" name="Imagem 6" descr="Tabela&#10;&#10;O conteúdo gerado por IA pode estar incorreto.">
            <a:extLst>
              <a:ext uri="{FF2B5EF4-FFF2-40B4-BE49-F238E27FC236}">
                <a16:creationId xmlns:a16="http://schemas.microsoft.com/office/drawing/2014/main" id="{B84D8E40-AEC1-76BD-B5E1-230FFEA2BE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2822" y="1876633"/>
            <a:ext cx="5877198" cy="4222951"/>
          </a:xfrm>
          <a:prstGeom prst="rect">
            <a:avLst/>
          </a:prstGeo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6FA8621D-CABC-2E4E-96A9-F3A7A92D0F21}"/>
              </a:ext>
            </a:extLst>
          </p:cNvPr>
          <p:cNvSpPr/>
          <p:nvPr/>
        </p:nvSpPr>
        <p:spPr>
          <a:xfrm>
            <a:off x="5999179" y="2485016"/>
            <a:ext cx="1637171" cy="76379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03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3305E041-0B66-7D8C-42D6-3505A894D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568" y="1065006"/>
            <a:ext cx="8806075" cy="5620667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B5B89E6F-64EA-C9E6-A174-D757BB6D1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823" y="214520"/>
            <a:ext cx="10542495" cy="850487"/>
          </a:xfrm>
        </p:spPr>
        <p:txBody>
          <a:bodyPr>
            <a:normAutofit/>
          </a:bodyPr>
          <a:lstStyle/>
          <a:p>
            <a:pPr algn="ctr"/>
            <a:r>
              <a:rPr lang="pt-BR" sz="2400" b="1" noProof="0" dirty="0">
                <a:solidFill>
                  <a:srgbClr val="C00000"/>
                </a:solidFill>
              </a:rPr>
              <a:t>Santos: do crescimento à estabilização e ao </a:t>
            </a:r>
            <a:r>
              <a:rPr lang="pt-BR" sz="2400" b="1" dirty="0">
                <a:solidFill>
                  <a:srgbClr val="C00000"/>
                </a:solidFill>
              </a:rPr>
              <a:t>decrescimento populacional</a:t>
            </a:r>
            <a:endParaRPr lang="pt-BR" sz="2400" b="1" noProof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483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9488</TotalTime>
  <Words>460</Words>
  <Application>Microsoft Office PowerPoint</Application>
  <PresentationFormat>Widescreen</PresentationFormat>
  <Paragraphs>30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Tema do Office</vt:lpstr>
      <vt:lpstr>Transição Demográfica,  Envelhecimento Populacional   Economia Prateada em Santos</vt:lpstr>
      <vt:lpstr>A transição demográfica (TD) é o maior fenômeno de mudança de comportamento de massa da história da humanidade  O envelhecimento populacional é a consequência inexorável</vt:lpstr>
      <vt:lpstr>Apresentação do PowerPoint</vt:lpstr>
      <vt:lpstr>A transição demográfica e o envelhecimento são eventos universais Japão é o país mais avançado e Níger o mais atrasado na transição demográfica</vt:lpstr>
      <vt:lpstr>As gerações prateadas superam os jovens no Brasil e no Estado de São  Paulo</vt:lpstr>
      <vt:lpstr>As gerações prateadas superam os jovens nas cidade de São  Paulo e Santos</vt:lpstr>
      <vt:lpstr>O envelhecimento de Santos é maior do que de outras unidades geográficas</vt:lpstr>
      <vt:lpstr>Santos é o município mais envelhecido entre as cidades com mais de 100 mil habitantes</vt:lpstr>
      <vt:lpstr>Santos: do crescimento à estabilização e ao decrescimento populacional</vt:lpstr>
      <vt:lpstr>Estrutura etária do Brasil e de Santos</vt:lpstr>
      <vt:lpstr>SANTOS 2022  Os homens predominam de 0-19 anos e as mulheres predominam a partir dos 20 anos e são ampla maioria no topo da pirâmide</vt:lpstr>
      <vt:lpstr>Santos é a cidade mais feminina do Brasil 83 homens para cada 100 mulheres</vt:lpstr>
      <vt:lpstr>Desafios e oportunidades do envelhecimento populacional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Eustáquio Alves</dc:creator>
  <cp:lastModifiedBy>José Eustáquio Alves</cp:lastModifiedBy>
  <cp:revision>49</cp:revision>
  <dcterms:created xsi:type="dcterms:W3CDTF">2024-07-08T14:29:36Z</dcterms:created>
  <dcterms:modified xsi:type="dcterms:W3CDTF">2026-01-18T02:35:37Z</dcterms:modified>
</cp:coreProperties>
</file>