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5" r:id="rId3"/>
    <p:sldId id="271" r:id="rId4"/>
    <p:sldId id="266" r:id="rId5"/>
    <p:sldId id="267" r:id="rId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3211" autoAdjust="0"/>
  </p:normalViewPr>
  <p:slideViewPr>
    <p:cSldViewPr>
      <p:cViewPr>
        <p:scale>
          <a:sx n="150" d="100"/>
          <a:sy n="150" d="100"/>
        </p:scale>
        <p:origin x="-4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9C6CD-12A2-441C-AF36-CC7B29089A7F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365"/>
            <a:ext cx="5438140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659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630"/>
            <a:ext cx="2945659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A90F7-5C57-44E2-9783-452FA12491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09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EB624-1ED1-41A3-8865-31E5037B6CED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37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A96-5D7E-41A7-A1FE-B750DFF34BEF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6981-C834-494D-81A5-5DD50CF89A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2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A96-5D7E-41A7-A1FE-B750DFF34BEF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6981-C834-494D-81A5-5DD50CF89A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96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A96-5D7E-41A7-A1FE-B750DFF34BEF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6981-C834-494D-81A5-5DD50CF89A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A96-5D7E-41A7-A1FE-B750DFF34BEF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6981-C834-494D-81A5-5DD50CF89A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95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A96-5D7E-41A7-A1FE-B750DFF34BEF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6981-C834-494D-81A5-5DD50CF89A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53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A96-5D7E-41A7-A1FE-B750DFF34BEF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6981-C834-494D-81A5-5DD50CF89A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30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A96-5D7E-41A7-A1FE-B750DFF34BEF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6981-C834-494D-81A5-5DD50CF89A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43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A96-5D7E-41A7-A1FE-B750DFF34BEF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6981-C834-494D-81A5-5DD50CF89A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1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A96-5D7E-41A7-A1FE-B750DFF34BEF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6981-C834-494D-81A5-5DD50CF89A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30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A96-5D7E-41A7-A1FE-B750DFF34BEF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6981-C834-494D-81A5-5DD50CF89A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A96-5D7E-41A7-A1FE-B750DFF34BEF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6981-C834-494D-81A5-5DD50CF89A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06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FA96-5D7E-41A7-A1FE-B750DFF34BEF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A6981-C834-494D-81A5-5DD50CF89A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57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m 5" descr="Tecon Santos Patio e Cais.jpg"/>
          <p:cNvPicPr>
            <a:picLocks noChangeAspect="1"/>
          </p:cNvPicPr>
          <p:nvPr/>
        </p:nvPicPr>
        <p:blipFill>
          <a:blip r:embed="rId2"/>
          <a:srcRect t="12187" r="3177" b="6126"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4" name="Grupo 5"/>
          <p:cNvGrpSpPr>
            <a:grpSpLocks/>
          </p:cNvGrpSpPr>
          <p:nvPr/>
        </p:nvGrpSpPr>
        <p:grpSpPr bwMode="auto">
          <a:xfrm>
            <a:off x="3598069" y="2455069"/>
            <a:ext cx="1947863" cy="1947863"/>
            <a:chOff x="3321731" y="2104571"/>
            <a:chExt cx="2598058" cy="2598058"/>
          </a:xfrm>
        </p:grpSpPr>
        <p:sp>
          <p:nvSpPr>
            <p:cNvPr id="5" name="Retângulo 4"/>
            <p:cNvSpPr/>
            <p:nvPr/>
          </p:nvSpPr>
          <p:spPr>
            <a:xfrm>
              <a:off x="3321731" y="2104571"/>
              <a:ext cx="2598058" cy="2598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>
                <a:solidFill>
                  <a:prstClr val="white"/>
                </a:solidFill>
              </a:endParaRPr>
            </a:p>
          </p:txBody>
        </p:sp>
        <p:pic>
          <p:nvPicPr>
            <p:cNvPr id="18436" name="Picture 2" descr="http://www.grupoupdate.com.br/bd/downloads/logo_SANTOS_BRASIL_5_00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6206" y="2364014"/>
              <a:ext cx="2289108" cy="207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08236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m 4"/>
          <p:cNvPicPr>
            <a:picLocks noChangeAspect="1"/>
          </p:cNvPicPr>
          <p:nvPr/>
        </p:nvPicPr>
        <p:blipFill>
          <a:blip r:embed="rId2"/>
          <a:srcRect l="39677" t="256" r="-39677" b="-256"/>
          <a:stretch>
            <a:fillRect/>
          </a:stretch>
        </p:blipFill>
        <p:spPr bwMode="auto">
          <a:xfrm>
            <a:off x="0" y="857250"/>
            <a:ext cx="771167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4669632" y="857250"/>
            <a:ext cx="4474369" cy="5143500"/>
          </a:xfrm>
          <a:prstGeom prst="rect">
            <a:avLst/>
          </a:prstGeom>
          <a:solidFill>
            <a:srgbClr val="02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19459" name="CaixaDeTexto 1"/>
          <p:cNvSpPr txBox="1">
            <a:spLocks noChangeArrowheads="1"/>
          </p:cNvSpPr>
          <p:nvPr/>
        </p:nvSpPr>
        <p:spPr bwMode="auto">
          <a:xfrm>
            <a:off x="5222081" y="3963591"/>
            <a:ext cx="37195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 dirty="0">
              <a:solidFill>
                <a:srgbClr val="FFFFFF"/>
              </a:solidFill>
            </a:endParaRPr>
          </a:p>
          <a:p>
            <a:pPr algn="ctr"/>
            <a:r>
              <a:rPr lang="pt-BR" b="1" dirty="0" smtClean="0">
                <a:solidFill>
                  <a:srgbClr val="FFFFFF"/>
                </a:solidFill>
              </a:rPr>
              <a:t>Anexo V</a:t>
            </a:r>
          </a:p>
          <a:p>
            <a:pPr algn="ctr"/>
            <a:r>
              <a:rPr lang="pt-BR" b="1" dirty="0" smtClean="0">
                <a:solidFill>
                  <a:srgbClr val="FFFFFF"/>
                </a:solidFill>
              </a:rPr>
              <a:t>Fluxograma de Atendimento a Emergência</a:t>
            </a:r>
          </a:p>
          <a:p>
            <a:pPr algn="ctr"/>
            <a:endParaRPr lang="pt-BR" b="1" dirty="0">
              <a:solidFill>
                <a:srgbClr val="FFFFFF"/>
              </a:solidFill>
            </a:endParaRPr>
          </a:p>
        </p:txBody>
      </p:sp>
      <p:grpSp>
        <p:nvGrpSpPr>
          <p:cNvPr id="19460" name="Grupo 5"/>
          <p:cNvGrpSpPr>
            <a:grpSpLocks/>
          </p:cNvGrpSpPr>
          <p:nvPr/>
        </p:nvGrpSpPr>
        <p:grpSpPr bwMode="auto">
          <a:xfrm>
            <a:off x="6353175" y="2680098"/>
            <a:ext cx="1248966" cy="1248965"/>
            <a:chOff x="7444037" y="2762990"/>
            <a:chExt cx="1332022" cy="1332020"/>
          </a:xfrm>
        </p:grpSpPr>
        <p:sp>
          <p:nvSpPr>
            <p:cNvPr id="11" name="Retângulo 10"/>
            <p:cNvSpPr/>
            <p:nvPr/>
          </p:nvSpPr>
          <p:spPr>
            <a:xfrm>
              <a:off x="7444037" y="2762990"/>
              <a:ext cx="1332022" cy="1332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>
                <a:solidFill>
                  <a:prstClr val="white"/>
                </a:solidFill>
              </a:endParaRPr>
            </a:p>
          </p:txBody>
        </p:sp>
        <p:pic>
          <p:nvPicPr>
            <p:cNvPr id="19462" name="Imagem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3785" y="3050381"/>
              <a:ext cx="1033511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96440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Conector angulado 105"/>
          <p:cNvCxnSpPr>
            <a:endCxn id="372" idx="1"/>
          </p:cNvCxnSpPr>
          <p:nvPr/>
        </p:nvCxnSpPr>
        <p:spPr>
          <a:xfrm flipV="1">
            <a:off x="3747493" y="1359090"/>
            <a:ext cx="1643511" cy="2067526"/>
          </a:xfrm>
          <a:prstGeom prst="bentConnector3">
            <a:avLst>
              <a:gd name="adj1" fmla="val 61591"/>
            </a:avLst>
          </a:prstGeom>
          <a:ln w="12700">
            <a:solidFill>
              <a:schemeClr val="accent6">
                <a:lumMod val="7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ector angulado 276"/>
          <p:cNvCxnSpPr/>
          <p:nvPr/>
        </p:nvCxnSpPr>
        <p:spPr>
          <a:xfrm flipV="1">
            <a:off x="2406226" y="3300632"/>
            <a:ext cx="2980176" cy="1601676"/>
          </a:xfrm>
          <a:prstGeom prst="bentConnector3">
            <a:avLst>
              <a:gd name="adj1" fmla="val 85370"/>
            </a:avLst>
          </a:prstGeom>
          <a:ln w="12700">
            <a:solidFill>
              <a:schemeClr val="accent6">
                <a:lumMod val="7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ector angulado 348"/>
          <p:cNvCxnSpPr>
            <a:endCxn id="381" idx="1"/>
          </p:cNvCxnSpPr>
          <p:nvPr/>
        </p:nvCxnSpPr>
        <p:spPr>
          <a:xfrm>
            <a:off x="4817851" y="5561247"/>
            <a:ext cx="570371" cy="9524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upo 92"/>
          <p:cNvGrpSpPr/>
          <p:nvPr/>
        </p:nvGrpSpPr>
        <p:grpSpPr>
          <a:xfrm>
            <a:off x="5391004" y="599356"/>
            <a:ext cx="3670892" cy="1519467"/>
            <a:chOff x="5148064" y="599356"/>
            <a:chExt cx="3670892" cy="1519467"/>
          </a:xfrm>
        </p:grpSpPr>
        <p:sp>
          <p:nvSpPr>
            <p:cNvPr id="372" name="Text Box 456"/>
            <p:cNvSpPr txBox="1">
              <a:spLocks noChangeArrowheads="1"/>
            </p:cNvSpPr>
            <p:nvPr/>
          </p:nvSpPr>
          <p:spPr bwMode="auto">
            <a:xfrm>
              <a:off x="5148064" y="599356"/>
              <a:ext cx="3670892" cy="1519467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ts val="1100"/>
                </a:lnSpc>
                <a:defRPr sz="1000"/>
              </a:pPr>
              <a:endParaRPr lang="pt-BR" sz="500" b="0" i="0" strike="noStrike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03" name="Conector angulado 202"/>
            <p:cNvCxnSpPr>
              <a:stCxn id="363" idx="2"/>
              <a:endCxn id="364" idx="0"/>
            </p:cNvCxnSpPr>
            <p:nvPr/>
          </p:nvCxnSpPr>
          <p:spPr>
            <a:xfrm rot="5400000">
              <a:off x="6211283" y="419962"/>
              <a:ext cx="312800" cy="1267158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ector angulado 203"/>
            <p:cNvCxnSpPr>
              <a:stCxn id="363" idx="2"/>
              <a:endCxn id="366" idx="0"/>
            </p:cNvCxnSpPr>
            <p:nvPr/>
          </p:nvCxnSpPr>
          <p:spPr>
            <a:xfrm rot="16200000" flipH="1">
              <a:off x="7164365" y="734038"/>
              <a:ext cx="316021" cy="642226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ector angulado 385"/>
            <p:cNvCxnSpPr>
              <a:stCxn id="366" idx="2"/>
              <a:endCxn id="368" idx="0"/>
            </p:cNvCxnSpPr>
            <p:nvPr/>
          </p:nvCxnSpPr>
          <p:spPr>
            <a:xfrm rot="5400000">
              <a:off x="7161569" y="1364839"/>
              <a:ext cx="430285" cy="53355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Text Box 474"/>
            <p:cNvSpPr txBox="1">
              <a:spLocks noChangeArrowheads="1"/>
            </p:cNvSpPr>
            <p:nvPr/>
          </p:nvSpPr>
          <p:spPr bwMode="auto">
            <a:xfrm>
              <a:off x="6228293" y="1208136"/>
              <a:ext cx="827737" cy="36402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defPPr>
                <a:defRPr lang="pt-BR"/>
              </a:defPPr>
              <a:lvl1pPr indent="0" algn="ctr">
                <a:lnSpc>
                  <a:spcPts val="1100"/>
                </a:lnSpc>
                <a:defRPr sz="500" b="1" i="0" strike="noStrike">
                  <a:solidFill>
                    <a:srgbClr val="000000"/>
                  </a:solidFill>
                  <a:latin typeface="Arial"/>
                  <a:cs typeface="Arial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pPr>
                <a:lnSpc>
                  <a:spcPct val="100000"/>
                </a:lnSpc>
              </a:pPr>
              <a:r>
                <a:rPr lang="pt-BR" dirty="0" smtClean="0"/>
                <a:t>COMERCIAL</a:t>
              </a:r>
            </a:p>
            <a:p>
              <a:pPr>
                <a:lnSpc>
                  <a:spcPct val="100000"/>
                </a:lnSpc>
              </a:pPr>
              <a:r>
                <a:rPr lang="pt-BR" dirty="0" smtClean="0"/>
                <a:t>CAC</a:t>
              </a:r>
            </a:p>
            <a:p>
              <a:pPr algn="l">
                <a:lnSpc>
                  <a:spcPct val="100000"/>
                </a:lnSpc>
              </a:pPr>
              <a:r>
                <a:rPr lang="pt-BR" dirty="0" smtClean="0"/>
                <a:t>OBS</a:t>
              </a:r>
              <a:r>
                <a:rPr lang="pt-BR" dirty="0"/>
                <a:t>.: Conforme cenário</a:t>
              </a:r>
            </a:p>
            <a:p>
              <a:pPr>
                <a:lnSpc>
                  <a:spcPct val="100000"/>
                </a:lnSpc>
              </a:pPr>
              <a:endParaRPr lang="pt-BR" dirty="0"/>
            </a:p>
          </p:txBody>
        </p:sp>
        <p:cxnSp>
          <p:nvCxnSpPr>
            <p:cNvPr id="333" name="Conector angulado 332"/>
            <p:cNvCxnSpPr>
              <a:stCxn id="363" idx="2"/>
              <a:endCxn id="332" idx="0"/>
            </p:cNvCxnSpPr>
            <p:nvPr/>
          </p:nvCxnSpPr>
          <p:spPr>
            <a:xfrm rot="5400000">
              <a:off x="6666215" y="873088"/>
              <a:ext cx="310995" cy="35910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ector angulado 347"/>
            <p:cNvCxnSpPr>
              <a:stCxn id="366" idx="2"/>
              <a:endCxn id="369" idx="0"/>
            </p:cNvCxnSpPr>
            <p:nvPr/>
          </p:nvCxnSpPr>
          <p:spPr>
            <a:xfrm rot="16200000" flipH="1">
              <a:off x="7632835" y="1427127"/>
              <a:ext cx="421050" cy="399744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Text Box 454"/>
            <p:cNvSpPr txBox="1">
              <a:spLocks noChangeArrowheads="1"/>
            </p:cNvSpPr>
            <p:nvPr/>
          </p:nvSpPr>
          <p:spPr bwMode="auto">
            <a:xfrm>
              <a:off x="6579739" y="656916"/>
              <a:ext cx="843046" cy="2402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500" b="1" i="0" strike="noStrike" dirty="0">
                  <a:solidFill>
                    <a:srgbClr val="000000"/>
                  </a:solidFill>
                  <a:latin typeface="Arial"/>
                  <a:cs typeface="Arial"/>
                </a:rPr>
                <a:t>SUPERVISOR  </a:t>
              </a:r>
              <a:r>
                <a:rPr lang="pt-BR" sz="500" b="1" i="0" strike="noStrike" dirty="0" smtClean="0">
                  <a:solidFill>
                    <a:srgbClr val="000000"/>
                  </a:solidFill>
                  <a:latin typeface="Arial"/>
                  <a:cs typeface="Arial"/>
                </a:rPr>
                <a:t>DE EMERGÊNCIA</a:t>
              </a:r>
              <a:endParaRPr lang="pt-BR" sz="500" b="0" i="0" strike="noStrike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4" name="Text Box 456"/>
            <p:cNvSpPr txBox="1">
              <a:spLocks noChangeArrowheads="1"/>
            </p:cNvSpPr>
            <p:nvPr/>
          </p:nvSpPr>
          <p:spPr bwMode="auto">
            <a:xfrm>
              <a:off x="5316904" y="1209941"/>
              <a:ext cx="834400" cy="20931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500" b="1" i="0" strike="noStrike" dirty="0">
                  <a:solidFill>
                    <a:srgbClr val="000000"/>
                  </a:solidFill>
                  <a:latin typeface="Arial"/>
                  <a:cs typeface="Arial"/>
                </a:rPr>
                <a:t>SUPERVISOR  DA ÁREA </a:t>
              </a:r>
              <a:r>
                <a:rPr lang="pt-BR" sz="500" b="1" i="0" strike="noStrike" dirty="0" smtClean="0">
                  <a:solidFill>
                    <a:srgbClr val="000000"/>
                  </a:solidFill>
                  <a:latin typeface="Arial"/>
                  <a:cs typeface="Arial"/>
                </a:rPr>
                <a:t>SINISTRADA</a:t>
              </a:r>
              <a:endParaRPr lang="pt-BR" sz="500" b="0" i="0" strike="noStrike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5" name="Text Box 464"/>
            <p:cNvSpPr txBox="1">
              <a:spLocks noChangeArrowheads="1"/>
            </p:cNvSpPr>
            <p:nvPr/>
          </p:nvSpPr>
          <p:spPr bwMode="auto">
            <a:xfrm>
              <a:off x="5225139" y="689008"/>
              <a:ext cx="1007333" cy="19182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500" b="1" i="0" strike="noStrike" dirty="0">
                  <a:solidFill>
                    <a:srgbClr val="000000"/>
                  </a:solidFill>
                  <a:latin typeface="Arial"/>
                  <a:cs typeface="Arial"/>
                </a:rPr>
                <a:t>Comunicação de emergência - </a:t>
              </a:r>
            </a:p>
            <a:p>
              <a:pPr algn="ctr" rtl="0">
                <a:defRPr sz="1000"/>
              </a:pPr>
              <a:r>
                <a:rPr lang="pt-BR" sz="500" b="1" i="0" strike="noStrike" dirty="0" smtClean="0">
                  <a:solidFill>
                    <a:srgbClr val="000000"/>
                  </a:solidFill>
                  <a:latin typeface="Arial"/>
                  <a:cs typeface="Arial"/>
                </a:rPr>
                <a:t>Pequeno </a:t>
              </a:r>
              <a:r>
                <a:rPr lang="pt-BR" sz="500" b="1" i="0" strike="noStrike" dirty="0">
                  <a:solidFill>
                    <a:srgbClr val="000000"/>
                  </a:solidFill>
                  <a:latin typeface="Arial"/>
                  <a:cs typeface="Arial"/>
                </a:rPr>
                <a:t>porte</a:t>
              </a:r>
            </a:p>
          </p:txBody>
        </p:sp>
        <p:sp>
          <p:nvSpPr>
            <p:cNvPr id="366" name="Text Box 474"/>
            <p:cNvSpPr txBox="1">
              <a:spLocks noChangeArrowheads="1"/>
            </p:cNvSpPr>
            <p:nvPr/>
          </p:nvSpPr>
          <p:spPr bwMode="auto">
            <a:xfrm>
              <a:off x="7191701" y="1213162"/>
              <a:ext cx="903573" cy="20331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defPPr>
                <a:defRPr lang="pt-BR"/>
              </a:defPPr>
              <a:lvl1pPr indent="0" algn="ctr">
                <a:lnSpc>
                  <a:spcPts val="1100"/>
                </a:lnSpc>
                <a:defRPr sz="500" b="1" i="0" strike="noStrike">
                  <a:solidFill>
                    <a:srgbClr val="000000"/>
                  </a:solidFill>
                  <a:latin typeface="Arial"/>
                  <a:cs typeface="Arial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pPr>
                <a:lnSpc>
                  <a:spcPct val="100000"/>
                </a:lnSpc>
              </a:pPr>
              <a:r>
                <a:rPr lang="pt-BR" dirty="0"/>
                <a:t>COORDENADOR GERAL DE </a:t>
              </a:r>
              <a:r>
                <a:rPr lang="pt-BR" dirty="0" smtClean="0"/>
                <a:t>EMERGÊNCIA</a:t>
              </a:r>
              <a:endParaRPr lang="pt-BR" dirty="0"/>
            </a:p>
          </p:txBody>
        </p:sp>
        <p:sp>
          <p:nvSpPr>
            <p:cNvPr id="368" name="Text Box 456"/>
            <p:cNvSpPr txBox="1">
              <a:spLocks noChangeArrowheads="1"/>
            </p:cNvSpPr>
            <p:nvPr/>
          </p:nvSpPr>
          <p:spPr bwMode="auto">
            <a:xfrm>
              <a:off x="6692733" y="1846759"/>
              <a:ext cx="834400" cy="14359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GERENTE DE </a:t>
              </a:r>
              <a:r>
                <a:rPr lang="pt-BR" sz="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SSMA</a:t>
              </a:r>
              <a:endParaRPr lang="pt-BR" sz="500" b="1" i="0" strike="noStrike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9" name="Text Box 456"/>
            <p:cNvSpPr txBox="1">
              <a:spLocks noChangeArrowheads="1"/>
            </p:cNvSpPr>
            <p:nvPr/>
          </p:nvSpPr>
          <p:spPr bwMode="auto">
            <a:xfrm>
              <a:off x="7626032" y="1837524"/>
              <a:ext cx="834400" cy="22332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MEIO AMBIENTE </a:t>
              </a:r>
            </a:p>
            <a:p>
              <a:pPr algn="ctr" rtl="0">
                <a:defRPr sz="1000"/>
              </a:pPr>
              <a:r>
                <a:rPr lang="pt-BR" sz="400" b="1" i="0" strike="noStrike" dirty="0" smtClean="0">
                  <a:solidFill>
                    <a:srgbClr val="000000"/>
                  </a:solidFill>
                  <a:latin typeface="Arial"/>
                  <a:cs typeface="Arial"/>
                </a:rPr>
                <a:t>OBS.: Acidente Ambiental ou incêndio</a:t>
              </a:r>
              <a:endParaRPr lang="pt-BR" sz="400" b="1" i="0" strike="noStrike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511" name="Imagem 5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" y="39855"/>
            <a:ext cx="11334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4" name="CaixaDeTexto 563"/>
          <p:cNvSpPr txBox="1"/>
          <p:nvPr/>
        </p:nvSpPr>
        <p:spPr>
          <a:xfrm>
            <a:off x="1432500" y="366564"/>
            <a:ext cx="2626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Fluxo de Acionamento de Emergência</a:t>
            </a:r>
            <a:endParaRPr lang="pt-BR" sz="1200" b="1" dirty="0"/>
          </a:p>
        </p:txBody>
      </p:sp>
      <p:sp>
        <p:nvSpPr>
          <p:cNvPr id="565" name="CaixaDeTexto 564"/>
          <p:cNvSpPr txBox="1"/>
          <p:nvPr/>
        </p:nvSpPr>
        <p:spPr>
          <a:xfrm>
            <a:off x="5833708" y="366564"/>
            <a:ext cx="2626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Fluxo de Comunicação</a:t>
            </a:r>
            <a:endParaRPr lang="pt-BR" sz="1200" b="1" dirty="0"/>
          </a:p>
        </p:txBody>
      </p:sp>
      <p:grpSp>
        <p:nvGrpSpPr>
          <p:cNvPr id="78" name="Grupo 77"/>
          <p:cNvGrpSpPr/>
          <p:nvPr/>
        </p:nvGrpSpPr>
        <p:grpSpPr>
          <a:xfrm>
            <a:off x="5386402" y="2144853"/>
            <a:ext cx="3675494" cy="2311558"/>
            <a:chOff x="5183202" y="2061033"/>
            <a:chExt cx="3675494" cy="2311558"/>
          </a:xfrm>
        </p:grpSpPr>
        <p:sp>
          <p:nvSpPr>
            <p:cNvPr id="375" name="Text Box 474"/>
            <p:cNvSpPr txBox="1">
              <a:spLocks noChangeArrowheads="1"/>
            </p:cNvSpPr>
            <p:nvPr/>
          </p:nvSpPr>
          <p:spPr bwMode="auto">
            <a:xfrm>
              <a:off x="5183202" y="2061033"/>
              <a:ext cx="3675494" cy="2311558"/>
            </a:xfrm>
            <a:prstGeom prst="rect">
              <a:avLst/>
            </a:prstGeom>
            <a:solidFill>
              <a:srgbClr val="FFFF99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endParaRPr lang="pt-BR" sz="5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5" name="Text Box 461"/>
            <p:cNvSpPr txBox="1">
              <a:spLocks noChangeArrowheads="1"/>
            </p:cNvSpPr>
            <p:nvPr/>
          </p:nvSpPr>
          <p:spPr bwMode="auto">
            <a:xfrm>
              <a:off x="6523267" y="2276872"/>
              <a:ext cx="821430" cy="2626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pt-BR" sz="500" b="1" dirty="0">
                  <a:solidFill>
                    <a:srgbClr val="000000"/>
                  </a:solidFill>
                  <a:latin typeface="Arial"/>
                  <a:cs typeface="Arial"/>
                </a:rPr>
                <a:t>SUPERVISOR  </a:t>
              </a:r>
              <a:r>
                <a:rPr lang="pt-BR" sz="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DE EMERGÊNCIA</a:t>
              </a:r>
              <a:endParaRPr lang="pt-BR" sz="5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8" name="Text Box 467"/>
            <p:cNvSpPr txBox="1">
              <a:spLocks noChangeArrowheads="1"/>
            </p:cNvSpPr>
            <p:nvPr/>
          </p:nvSpPr>
          <p:spPr bwMode="auto">
            <a:xfrm>
              <a:off x="5313536" y="2835905"/>
              <a:ext cx="920370" cy="2021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500" b="1" i="0" strike="noStrike" dirty="0">
                  <a:solidFill>
                    <a:srgbClr val="000000"/>
                  </a:solidFill>
                  <a:latin typeface="Arial"/>
                  <a:cs typeface="Arial"/>
                </a:rPr>
                <a:t>SUPERVISOR  DA ÁREA </a:t>
              </a:r>
              <a:r>
                <a:rPr lang="pt-BR" sz="500" b="1" i="0" strike="noStrike" dirty="0" smtClean="0">
                  <a:solidFill>
                    <a:srgbClr val="000000"/>
                  </a:solidFill>
                  <a:latin typeface="Arial"/>
                  <a:cs typeface="Arial"/>
                </a:rPr>
                <a:t>SINISTRADA</a:t>
              </a:r>
              <a:endParaRPr lang="pt-BR" sz="500" b="0" i="0" strike="noStrike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0" name="Text Box 471"/>
            <p:cNvSpPr txBox="1">
              <a:spLocks noChangeArrowheads="1"/>
            </p:cNvSpPr>
            <p:nvPr/>
          </p:nvSpPr>
          <p:spPr bwMode="auto">
            <a:xfrm>
              <a:off x="5221140" y="2126631"/>
              <a:ext cx="977070" cy="20278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500" b="1" i="0" strike="noStrike" dirty="0">
                  <a:solidFill>
                    <a:srgbClr val="000000"/>
                  </a:solidFill>
                  <a:latin typeface="Arial"/>
                  <a:cs typeface="Arial"/>
                </a:rPr>
                <a:t>Comunicação de emergência - </a:t>
              </a:r>
            </a:p>
            <a:p>
              <a:pPr algn="ctr" rtl="0">
                <a:defRPr sz="1000"/>
              </a:pPr>
              <a:r>
                <a:rPr lang="pt-BR" sz="500" b="1" i="0" strike="noStrike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pt-BR" sz="500" b="1" i="0" strike="noStrike" dirty="0">
                  <a:solidFill>
                    <a:srgbClr val="000000"/>
                  </a:solidFill>
                  <a:latin typeface="Arial"/>
                  <a:cs typeface="Arial"/>
                </a:rPr>
                <a:t>médio porte</a:t>
              </a:r>
            </a:p>
          </p:txBody>
        </p:sp>
        <p:sp>
          <p:nvSpPr>
            <p:cNvPr id="73" name="Text Box 474"/>
            <p:cNvSpPr txBox="1">
              <a:spLocks noChangeArrowheads="1"/>
            </p:cNvSpPr>
            <p:nvPr/>
          </p:nvSpPr>
          <p:spPr bwMode="auto">
            <a:xfrm>
              <a:off x="7194492" y="2830092"/>
              <a:ext cx="903573" cy="2263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500" b="1" i="0" strike="noStrike" dirty="0" smtClean="0">
                  <a:solidFill>
                    <a:srgbClr val="000000"/>
                  </a:solidFill>
                  <a:latin typeface="Arial"/>
                  <a:cs typeface="Arial"/>
                </a:rPr>
                <a:t>COORDENADOR </a:t>
              </a:r>
              <a:r>
                <a:rPr lang="pt-BR" sz="500" b="1" i="0" strike="noStrike" dirty="0">
                  <a:solidFill>
                    <a:srgbClr val="000000"/>
                  </a:solidFill>
                  <a:latin typeface="Arial"/>
                  <a:cs typeface="Arial"/>
                </a:rPr>
                <a:t>GERAL DE </a:t>
              </a:r>
              <a:r>
                <a:rPr lang="pt-BR" sz="500" b="1" i="0" strike="noStrike" dirty="0" smtClean="0">
                  <a:solidFill>
                    <a:srgbClr val="000000"/>
                  </a:solidFill>
                  <a:latin typeface="Arial"/>
                  <a:cs typeface="Arial"/>
                </a:rPr>
                <a:t>EMERGÊNCIA</a:t>
              </a:r>
              <a:endParaRPr lang="pt-BR" sz="500" b="0" i="0" strike="noStrike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43" name="Conector angulado 142"/>
            <p:cNvCxnSpPr>
              <a:stCxn id="65" idx="2"/>
              <a:endCxn id="73" idx="0"/>
            </p:cNvCxnSpPr>
            <p:nvPr/>
          </p:nvCxnSpPr>
          <p:spPr>
            <a:xfrm rot="16200000" flipH="1">
              <a:off x="7144868" y="2328681"/>
              <a:ext cx="290524" cy="712297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angulado 175"/>
            <p:cNvCxnSpPr>
              <a:stCxn id="65" idx="2"/>
              <a:endCxn id="68" idx="0"/>
            </p:cNvCxnSpPr>
            <p:nvPr/>
          </p:nvCxnSpPr>
          <p:spPr>
            <a:xfrm rot="5400000">
              <a:off x="6205684" y="2107606"/>
              <a:ext cx="296337" cy="1160261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 Box 474"/>
            <p:cNvSpPr txBox="1">
              <a:spLocks noChangeArrowheads="1"/>
            </p:cNvSpPr>
            <p:nvPr/>
          </p:nvSpPr>
          <p:spPr bwMode="auto">
            <a:xfrm>
              <a:off x="7766523" y="3284984"/>
              <a:ext cx="715365" cy="2084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pt-BR" sz="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EQUIPE TÉCNICA OPERACIONAL.</a:t>
              </a:r>
            </a:p>
          </p:txBody>
        </p:sp>
        <p:sp>
          <p:nvSpPr>
            <p:cNvPr id="201" name="Text Box 474"/>
            <p:cNvSpPr txBox="1">
              <a:spLocks noChangeArrowheads="1"/>
            </p:cNvSpPr>
            <p:nvPr/>
          </p:nvSpPr>
          <p:spPr bwMode="auto">
            <a:xfrm>
              <a:off x="6099274" y="3811938"/>
              <a:ext cx="921779" cy="42872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pt-BR" sz="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Órgãos externo</a:t>
              </a:r>
            </a:p>
            <a:p>
              <a:pPr>
                <a:defRPr/>
              </a:pPr>
              <a:r>
                <a:rPr lang="pt-BR" sz="500" dirty="0" smtClean="0">
                  <a:solidFill>
                    <a:srgbClr val="000000"/>
                  </a:solidFill>
                  <a:latin typeface="Arial"/>
                  <a:cs typeface="Arial"/>
                </a:rPr>
                <a:t>BOMBEIRO</a:t>
              </a:r>
            </a:p>
            <a:p>
              <a:pPr>
                <a:defRPr/>
              </a:pPr>
              <a:r>
                <a:rPr lang="pt-BR" sz="500" dirty="0" smtClean="0">
                  <a:solidFill>
                    <a:srgbClr val="000000"/>
                  </a:solidFill>
                  <a:latin typeface="Arial"/>
                  <a:cs typeface="Arial"/>
                </a:rPr>
                <a:t>SAMU</a:t>
              </a:r>
            </a:p>
            <a:p>
              <a:pPr>
                <a:defRPr/>
              </a:pPr>
              <a:r>
                <a:rPr lang="pt-BR" sz="500" dirty="0" smtClean="0">
                  <a:solidFill>
                    <a:srgbClr val="000000"/>
                  </a:solidFill>
                  <a:latin typeface="Arial"/>
                  <a:cs typeface="Arial"/>
                </a:rPr>
                <a:t>DEFESA CIVIL</a:t>
              </a:r>
            </a:p>
            <a:p>
              <a:pPr>
                <a:defRPr sz="1000"/>
              </a:pPr>
              <a:r>
                <a:rPr lang="pt-BR" sz="5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OBS.: Conforme cenário</a:t>
              </a:r>
              <a:endParaRPr lang="pt-BR" sz="5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02" name="Conector angulado 201"/>
            <p:cNvCxnSpPr>
              <a:stCxn id="73" idx="2"/>
              <a:endCxn id="181" idx="0"/>
            </p:cNvCxnSpPr>
            <p:nvPr/>
          </p:nvCxnSpPr>
          <p:spPr>
            <a:xfrm rot="16200000" flipH="1">
              <a:off x="7770993" y="2931771"/>
              <a:ext cx="228498" cy="477927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angulado 205"/>
            <p:cNvCxnSpPr>
              <a:stCxn id="383" idx="2"/>
              <a:endCxn id="201" idx="0"/>
            </p:cNvCxnSpPr>
            <p:nvPr/>
          </p:nvCxnSpPr>
          <p:spPr>
            <a:xfrm rot="5400000">
              <a:off x="6780806" y="3249359"/>
              <a:ext cx="341938" cy="783221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Text Box 467"/>
            <p:cNvSpPr txBox="1">
              <a:spLocks noChangeArrowheads="1"/>
            </p:cNvSpPr>
            <p:nvPr/>
          </p:nvSpPr>
          <p:spPr bwMode="auto">
            <a:xfrm>
              <a:off x="5376912" y="3311753"/>
              <a:ext cx="614861" cy="22524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500" b="1" i="0" strike="noStrike" dirty="0" smtClean="0">
                  <a:solidFill>
                    <a:srgbClr val="000000"/>
                  </a:solidFill>
                  <a:latin typeface="Arial"/>
                  <a:cs typeface="Arial"/>
                </a:rPr>
                <a:t>COORDENADOR </a:t>
              </a:r>
            </a:p>
            <a:p>
              <a:pPr algn="ctr" rtl="0">
                <a:defRPr sz="1000"/>
              </a:pPr>
              <a:r>
                <a:rPr lang="pt-BR" sz="500" b="1" i="0" strike="noStrike" dirty="0" smtClean="0">
                  <a:solidFill>
                    <a:srgbClr val="000000"/>
                  </a:solidFill>
                  <a:latin typeface="Arial"/>
                  <a:cs typeface="Arial"/>
                </a:rPr>
                <a:t>DA </a:t>
              </a:r>
              <a:r>
                <a:rPr lang="pt-BR" sz="500" b="1" i="0" strike="noStrike" dirty="0">
                  <a:solidFill>
                    <a:srgbClr val="000000"/>
                  </a:solidFill>
                  <a:latin typeface="Arial"/>
                  <a:cs typeface="Arial"/>
                </a:rPr>
                <a:t>ÁREA</a:t>
              </a:r>
            </a:p>
          </p:txBody>
        </p:sp>
        <p:cxnSp>
          <p:nvCxnSpPr>
            <p:cNvPr id="379" name="Conector angulado 378"/>
            <p:cNvCxnSpPr>
              <a:stCxn id="68" idx="2"/>
              <a:endCxn id="378" idx="0"/>
            </p:cNvCxnSpPr>
            <p:nvPr/>
          </p:nvCxnSpPr>
          <p:spPr>
            <a:xfrm rot="5400000">
              <a:off x="5592202" y="3130233"/>
              <a:ext cx="273661" cy="89378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Text Box 456"/>
            <p:cNvSpPr txBox="1">
              <a:spLocks noChangeArrowheads="1"/>
            </p:cNvSpPr>
            <p:nvPr/>
          </p:nvSpPr>
          <p:spPr bwMode="auto">
            <a:xfrm>
              <a:off x="7113159" y="3287148"/>
              <a:ext cx="460451" cy="1828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ctr" upright="1"/>
            <a:lstStyle>
              <a:defPPr>
                <a:defRPr lang="pt-BR"/>
              </a:defPPr>
              <a:lvl1pPr indent="0" algn="ctr">
                <a:defRPr sz="500" b="1" i="0" strike="noStrike">
                  <a:solidFill>
                    <a:srgbClr val="000000"/>
                  </a:solidFill>
                  <a:latin typeface="Arial"/>
                  <a:cs typeface="Arial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pt-BR" dirty="0"/>
                <a:t>GERENTE DE </a:t>
              </a:r>
              <a:r>
                <a:rPr lang="pt-BR" dirty="0" smtClean="0"/>
                <a:t>SSMA</a:t>
              </a:r>
              <a:endParaRPr lang="pt-BR" dirty="0"/>
            </a:p>
          </p:txBody>
        </p:sp>
        <p:sp>
          <p:nvSpPr>
            <p:cNvPr id="397" name="Text Box 482"/>
            <p:cNvSpPr txBox="1">
              <a:spLocks noChangeArrowheads="1"/>
            </p:cNvSpPr>
            <p:nvPr/>
          </p:nvSpPr>
          <p:spPr bwMode="auto">
            <a:xfrm>
              <a:off x="7088530" y="3801740"/>
              <a:ext cx="1041408" cy="4909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defPPr>
                <a:defRPr lang="pt-BR"/>
              </a:defPPr>
              <a:lvl1pPr indent="0" algn="ctr">
                <a:defRPr sz="500" b="1">
                  <a:solidFill>
                    <a:srgbClr val="000000"/>
                  </a:solidFill>
                  <a:latin typeface="Arial"/>
                  <a:cs typeface="Arial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pt-BR" dirty="0" smtClean="0"/>
                <a:t>COMUNICAÇÃO</a:t>
              </a:r>
              <a:r>
                <a:rPr lang="pt-BR" dirty="0"/>
                <a:t>, MANUTENÇÃO, OPERAÇÕES, </a:t>
              </a:r>
              <a:r>
                <a:rPr lang="pt-BR" dirty="0" smtClean="0"/>
                <a:t>SEGURANÇA PATRIMONIAL</a:t>
              </a:r>
              <a:r>
                <a:rPr lang="pt-BR" dirty="0"/>
                <a:t>;   DIRETOR </a:t>
              </a:r>
              <a:r>
                <a:rPr lang="pt-BR" dirty="0" smtClean="0"/>
                <a:t>DE GENTE E GESTÃO E </a:t>
              </a:r>
              <a:r>
                <a:rPr lang="pt-BR" dirty="0"/>
                <a:t>DIRETOR DE OPERAÇÕES.</a:t>
              </a:r>
            </a:p>
          </p:txBody>
        </p:sp>
        <p:cxnSp>
          <p:nvCxnSpPr>
            <p:cNvPr id="401" name="Conector angulado 400"/>
            <p:cNvCxnSpPr>
              <a:stCxn id="65" idx="2"/>
              <a:endCxn id="589" idx="0"/>
            </p:cNvCxnSpPr>
            <p:nvPr/>
          </p:nvCxnSpPr>
          <p:spPr>
            <a:xfrm rot="5400000">
              <a:off x="6675580" y="2577312"/>
              <a:ext cx="296147" cy="22065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ector angulado 407"/>
            <p:cNvCxnSpPr>
              <a:stCxn id="383" idx="2"/>
              <a:endCxn id="397" idx="0"/>
            </p:cNvCxnSpPr>
            <p:nvPr/>
          </p:nvCxnSpPr>
          <p:spPr>
            <a:xfrm rot="16200000" flipH="1">
              <a:off x="7310439" y="3502945"/>
              <a:ext cx="331740" cy="26584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ector angulado 412"/>
            <p:cNvCxnSpPr>
              <a:stCxn id="73" idx="2"/>
              <a:endCxn id="383" idx="0"/>
            </p:cNvCxnSpPr>
            <p:nvPr/>
          </p:nvCxnSpPr>
          <p:spPr>
            <a:xfrm rot="5400000">
              <a:off x="7379501" y="3020370"/>
              <a:ext cx="230662" cy="302894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9" name="Text Box 474"/>
            <p:cNvSpPr txBox="1">
              <a:spLocks noChangeArrowheads="1"/>
            </p:cNvSpPr>
            <p:nvPr/>
          </p:nvSpPr>
          <p:spPr bwMode="auto">
            <a:xfrm>
              <a:off x="6299454" y="2835715"/>
              <a:ext cx="827737" cy="3640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ctr" upright="1"/>
            <a:lstStyle>
              <a:defPPr>
                <a:defRPr lang="pt-BR"/>
              </a:defPPr>
              <a:lvl1pPr indent="0" algn="ctr">
                <a:defRPr sz="500" b="1" i="0" strike="noStrike">
                  <a:solidFill>
                    <a:srgbClr val="000000"/>
                  </a:solidFill>
                  <a:latin typeface="Arial"/>
                  <a:cs typeface="Arial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pt-BR" dirty="0"/>
                <a:t>COMERCIAL</a:t>
              </a:r>
            </a:p>
            <a:p>
              <a:r>
                <a:rPr lang="pt-BR" dirty="0"/>
                <a:t>CAC</a:t>
              </a:r>
            </a:p>
            <a:p>
              <a:r>
                <a:rPr lang="pt-BR" dirty="0" smtClean="0"/>
                <a:t>OBS</a:t>
              </a:r>
              <a:r>
                <a:rPr lang="pt-BR" dirty="0"/>
                <a:t>.: Conforme </a:t>
              </a:r>
              <a:r>
                <a:rPr lang="pt-BR" dirty="0" smtClean="0"/>
                <a:t>cenário</a:t>
              </a:r>
              <a:endParaRPr lang="pt-BR" dirty="0"/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5388222" y="4484366"/>
            <a:ext cx="3673674" cy="2344250"/>
            <a:chOff x="5146798" y="4437112"/>
            <a:chExt cx="3673674" cy="2344250"/>
          </a:xfrm>
        </p:grpSpPr>
        <p:sp>
          <p:nvSpPr>
            <p:cNvPr id="381" name="Text Box 482"/>
            <p:cNvSpPr txBox="1">
              <a:spLocks noChangeArrowheads="1"/>
            </p:cNvSpPr>
            <p:nvPr/>
          </p:nvSpPr>
          <p:spPr bwMode="auto">
            <a:xfrm>
              <a:off x="5146798" y="4437112"/>
              <a:ext cx="3673674" cy="234425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2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pt-BR" sz="500" b="0" i="0" strike="noStrike" dirty="0">
                <a:latin typeface="Arial"/>
                <a:cs typeface="Arial"/>
              </a:endParaRPr>
            </a:p>
          </p:txBody>
        </p:sp>
        <p:sp>
          <p:nvSpPr>
            <p:cNvPr id="76" name="Text Box 477"/>
            <p:cNvSpPr txBox="1">
              <a:spLocks noChangeArrowheads="1"/>
            </p:cNvSpPr>
            <p:nvPr/>
          </p:nvSpPr>
          <p:spPr bwMode="auto">
            <a:xfrm>
              <a:off x="5238434" y="4509885"/>
              <a:ext cx="959776" cy="2192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500" b="1" i="0" strike="noStrike" dirty="0">
                  <a:latin typeface="Arial"/>
                  <a:cs typeface="Arial"/>
                </a:rPr>
                <a:t>Comunicação de emergência </a:t>
              </a:r>
              <a:r>
                <a:rPr lang="pt-BR" sz="500" b="1" dirty="0">
                  <a:latin typeface="Arial"/>
                  <a:cs typeface="Arial"/>
                </a:rPr>
                <a:t>G</a:t>
              </a:r>
              <a:r>
                <a:rPr lang="pt-BR" sz="500" b="1" i="0" strike="noStrike" dirty="0" smtClean="0">
                  <a:latin typeface="Arial"/>
                  <a:cs typeface="Arial"/>
                </a:rPr>
                <a:t>rande </a:t>
              </a:r>
              <a:r>
                <a:rPr lang="pt-BR" sz="500" b="1" i="0" strike="noStrike" dirty="0">
                  <a:latin typeface="Arial"/>
                  <a:cs typeface="Arial"/>
                </a:rPr>
                <a:t>porte</a:t>
              </a:r>
            </a:p>
          </p:txBody>
        </p:sp>
        <p:sp>
          <p:nvSpPr>
            <p:cNvPr id="81" name="Text Box 486"/>
            <p:cNvSpPr txBox="1">
              <a:spLocks noChangeArrowheads="1"/>
            </p:cNvSpPr>
            <p:nvPr/>
          </p:nvSpPr>
          <p:spPr bwMode="auto">
            <a:xfrm>
              <a:off x="5400357" y="5868765"/>
              <a:ext cx="917252" cy="1124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500" b="1" i="0" strike="noStrike" dirty="0">
                  <a:latin typeface="Arial"/>
                  <a:cs typeface="Arial"/>
                </a:rPr>
                <a:t>DIRETOR DE </a:t>
              </a:r>
              <a:r>
                <a:rPr lang="pt-BR" sz="500" b="1" i="0" strike="noStrike" dirty="0" smtClean="0">
                  <a:latin typeface="Arial"/>
                  <a:cs typeface="Arial"/>
                </a:rPr>
                <a:t>OPERAÇÕE</a:t>
              </a:r>
              <a:endParaRPr lang="pt-BR" sz="500" b="0" i="0" strike="noStrike" dirty="0">
                <a:latin typeface="Arial"/>
                <a:cs typeface="Arial"/>
              </a:endParaRPr>
            </a:p>
          </p:txBody>
        </p:sp>
        <p:sp>
          <p:nvSpPr>
            <p:cNvPr id="320" name="Text Box 474"/>
            <p:cNvSpPr txBox="1">
              <a:spLocks noChangeArrowheads="1"/>
            </p:cNvSpPr>
            <p:nvPr/>
          </p:nvSpPr>
          <p:spPr bwMode="auto">
            <a:xfrm>
              <a:off x="6501652" y="5858195"/>
              <a:ext cx="921779" cy="8718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defPPr>
                <a:defRPr lang="pt-BR"/>
              </a:defPPr>
              <a:lvl1pPr indent="0" algn="ctr">
                <a:defRPr sz="500" b="1" i="0" strike="noStrike">
                  <a:latin typeface="Arial"/>
                  <a:cs typeface="Arial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pt-BR" dirty="0" smtClean="0"/>
                <a:t>Órgãos externo</a:t>
              </a:r>
            </a:p>
            <a:p>
              <a:pPr algn="l"/>
              <a:r>
                <a:rPr lang="pt-BR" b="0" dirty="0" smtClean="0"/>
                <a:t>CETESB</a:t>
              </a:r>
              <a:endParaRPr lang="pt-BR" b="0" dirty="0"/>
            </a:p>
            <a:p>
              <a:pPr algn="l"/>
              <a:r>
                <a:rPr lang="en-US" b="0" dirty="0" smtClean="0"/>
                <a:t>BOMBEIROS</a:t>
              </a:r>
            </a:p>
            <a:p>
              <a:pPr algn="l"/>
              <a:r>
                <a:rPr lang="en-US" b="0" dirty="0" smtClean="0"/>
                <a:t>ANTT</a:t>
              </a:r>
              <a:endParaRPr lang="en-US" b="0" dirty="0"/>
            </a:p>
            <a:p>
              <a:pPr algn="l"/>
              <a:r>
                <a:rPr lang="en-US" b="0" dirty="0" smtClean="0"/>
                <a:t>EXÉRCITO</a:t>
              </a:r>
              <a:endParaRPr lang="en-US" b="0" dirty="0"/>
            </a:p>
            <a:p>
              <a:pPr algn="l"/>
              <a:r>
                <a:rPr lang="en-US" b="0" dirty="0"/>
                <a:t>MINISTÉRIO DO TRABALHO</a:t>
              </a:r>
            </a:p>
            <a:p>
              <a:pPr algn="l"/>
              <a:r>
                <a:rPr lang="pt-BR" b="0" dirty="0"/>
                <a:t>POLICIA MILITAR</a:t>
              </a:r>
            </a:p>
            <a:p>
              <a:pPr algn="l"/>
              <a:r>
                <a:rPr lang="pt-BR" b="0" dirty="0" smtClean="0"/>
                <a:t>DEFESA CIVIL</a:t>
              </a:r>
              <a:endParaRPr lang="pt-BR" b="0" dirty="0"/>
            </a:p>
            <a:p>
              <a:pPr algn="l"/>
              <a:r>
                <a:rPr lang="pt-BR" b="0" dirty="0" smtClean="0"/>
                <a:t>SAMU</a:t>
              </a:r>
              <a:endParaRPr lang="pt-BR" b="0" dirty="0"/>
            </a:p>
            <a:p>
              <a:pPr algn="l"/>
              <a:r>
                <a:rPr lang="pt-BR" b="0" dirty="0" smtClean="0"/>
                <a:t>PAM </a:t>
              </a:r>
            </a:p>
            <a:p>
              <a:pPr algn="l"/>
              <a:r>
                <a:rPr lang="pt-BR" dirty="0" smtClean="0"/>
                <a:t>OBS</a:t>
              </a:r>
              <a:r>
                <a:rPr lang="pt-BR" dirty="0"/>
                <a:t>.: Conforme cenário</a:t>
              </a:r>
            </a:p>
          </p:txBody>
        </p:sp>
        <p:sp>
          <p:nvSpPr>
            <p:cNvPr id="323" name="Text Box 474"/>
            <p:cNvSpPr txBox="1">
              <a:spLocks noChangeArrowheads="1"/>
            </p:cNvSpPr>
            <p:nvPr/>
          </p:nvSpPr>
          <p:spPr bwMode="auto">
            <a:xfrm>
              <a:off x="7296416" y="4996708"/>
              <a:ext cx="903573" cy="2062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defPPr>
                <a:defRPr lang="pt-BR"/>
              </a:defPPr>
              <a:lvl1pPr indent="0" algn="ctr">
                <a:defRPr sz="500" b="1" i="0" strike="noStrike">
                  <a:latin typeface="Arial"/>
                  <a:cs typeface="Arial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pt-BR" dirty="0"/>
                <a:t>COORDENADOR GERAL DE EMERGÊNCIA </a:t>
              </a:r>
            </a:p>
          </p:txBody>
        </p:sp>
        <p:sp>
          <p:nvSpPr>
            <p:cNvPr id="327" name="Text Box 461"/>
            <p:cNvSpPr txBox="1">
              <a:spLocks noChangeArrowheads="1"/>
            </p:cNvSpPr>
            <p:nvPr/>
          </p:nvSpPr>
          <p:spPr bwMode="auto">
            <a:xfrm>
              <a:off x="6744054" y="4498401"/>
              <a:ext cx="821430" cy="1832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defPPr>
                <a:defRPr lang="pt-BR"/>
              </a:defPPr>
              <a:lvl1pPr indent="0" algn="ctr">
                <a:defRPr sz="500" b="1" i="0" strike="noStrike">
                  <a:latin typeface="Arial"/>
                  <a:cs typeface="Arial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pt-BR" dirty="0" smtClean="0"/>
                <a:t>SUPERVISOR DE EMERGÊNCIA</a:t>
              </a:r>
              <a:endParaRPr lang="pt-BR" dirty="0"/>
            </a:p>
          </p:txBody>
        </p:sp>
        <p:cxnSp>
          <p:nvCxnSpPr>
            <p:cNvPr id="353" name="Conector angulado 352"/>
            <p:cNvCxnSpPr>
              <a:stCxn id="327" idx="2"/>
              <a:endCxn id="323" idx="0"/>
            </p:cNvCxnSpPr>
            <p:nvPr/>
          </p:nvCxnSpPr>
          <p:spPr>
            <a:xfrm rot="16200000" flipH="1">
              <a:off x="7293947" y="4542451"/>
              <a:ext cx="315079" cy="593434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ector angulado 355"/>
            <p:cNvCxnSpPr>
              <a:stCxn id="431" idx="2"/>
              <a:endCxn id="81" idx="0"/>
            </p:cNvCxnSpPr>
            <p:nvPr/>
          </p:nvCxnSpPr>
          <p:spPr>
            <a:xfrm rot="5400000">
              <a:off x="6427321" y="5059739"/>
              <a:ext cx="240689" cy="1377363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ector angulado 361"/>
            <p:cNvCxnSpPr>
              <a:stCxn id="323" idx="2"/>
              <a:endCxn id="431" idx="0"/>
            </p:cNvCxnSpPr>
            <p:nvPr/>
          </p:nvCxnSpPr>
          <p:spPr>
            <a:xfrm rot="5400000">
              <a:off x="7371166" y="5068187"/>
              <a:ext cx="242218" cy="511857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Text Box 486"/>
            <p:cNvSpPr txBox="1">
              <a:spLocks noChangeArrowheads="1"/>
            </p:cNvSpPr>
            <p:nvPr/>
          </p:nvSpPr>
          <p:spPr bwMode="auto">
            <a:xfrm>
              <a:off x="5432678" y="6165624"/>
              <a:ext cx="852611" cy="1284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500" b="1" i="0" strike="noStrike" dirty="0" smtClean="0">
                  <a:latin typeface="Arial"/>
                  <a:cs typeface="Arial"/>
                </a:rPr>
                <a:t>DIRETOR ESTATUTÁRIO</a:t>
              </a:r>
              <a:endParaRPr lang="pt-BR" sz="500" b="1" i="0" strike="noStrike" dirty="0">
                <a:latin typeface="Arial"/>
                <a:cs typeface="Arial"/>
              </a:endParaRPr>
            </a:p>
          </p:txBody>
        </p:sp>
        <p:sp>
          <p:nvSpPr>
            <p:cNvPr id="388" name="Text Box 486"/>
            <p:cNvSpPr txBox="1">
              <a:spLocks noChangeArrowheads="1"/>
            </p:cNvSpPr>
            <p:nvPr/>
          </p:nvSpPr>
          <p:spPr bwMode="auto">
            <a:xfrm>
              <a:off x="5431618" y="6504075"/>
              <a:ext cx="867431" cy="1409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500" b="1" i="0" strike="noStrike" dirty="0" smtClean="0">
                  <a:latin typeface="Arial"/>
                  <a:cs typeface="Arial"/>
                </a:rPr>
                <a:t>DIRETOR </a:t>
              </a:r>
              <a:r>
                <a:rPr lang="pt-BR" sz="500" b="1" i="0" strike="noStrike" dirty="0">
                  <a:latin typeface="Arial"/>
                  <a:cs typeface="Arial"/>
                </a:rPr>
                <a:t>PRESIDENTE</a:t>
              </a:r>
            </a:p>
          </p:txBody>
        </p:sp>
        <p:sp>
          <p:nvSpPr>
            <p:cNvPr id="431" name="Text Box 456"/>
            <p:cNvSpPr txBox="1">
              <a:spLocks noChangeArrowheads="1"/>
            </p:cNvSpPr>
            <p:nvPr/>
          </p:nvSpPr>
          <p:spPr bwMode="auto">
            <a:xfrm>
              <a:off x="7006120" y="5445224"/>
              <a:ext cx="460451" cy="1828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defPPr>
                <a:defRPr lang="pt-BR"/>
              </a:defPPr>
              <a:lvl1pPr indent="0" algn="ctr">
                <a:defRPr sz="500" b="1" i="0" strike="noStrike">
                  <a:latin typeface="Arial"/>
                  <a:cs typeface="Arial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pt-BR" dirty="0"/>
                <a:t>GERENTE DE </a:t>
              </a:r>
              <a:r>
                <a:rPr lang="pt-BR" dirty="0" smtClean="0"/>
                <a:t>SSMA</a:t>
              </a:r>
              <a:endParaRPr lang="pt-BR" dirty="0"/>
            </a:p>
          </p:txBody>
        </p:sp>
        <p:sp>
          <p:nvSpPr>
            <p:cNvPr id="433" name="Text Box 482"/>
            <p:cNvSpPr txBox="1">
              <a:spLocks noChangeArrowheads="1"/>
            </p:cNvSpPr>
            <p:nvPr/>
          </p:nvSpPr>
          <p:spPr bwMode="auto">
            <a:xfrm>
              <a:off x="7707056" y="5860540"/>
              <a:ext cx="1041408" cy="490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defPPr>
                <a:defRPr lang="pt-BR"/>
              </a:defPPr>
              <a:lvl1pPr indent="0" algn="ctr">
                <a:defRPr sz="500" b="1" i="0" strike="noStrike">
                  <a:latin typeface="Arial"/>
                  <a:cs typeface="Arial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pt-BR" dirty="0"/>
                <a:t>COMUNICAÇÃO, MANUTENÇÃO, OPERAÇÕES, SEGURANÇA PATRIMONIAL;   DIRETOR DE GENTE E GESTÃO E DIRETOR DE OPERAÇÕES.</a:t>
              </a:r>
            </a:p>
          </p:txBody>
        </p:sp>
        <p:cxnSp>
          <p:nvCxnSpPr>
            <p:cNvPr id="451" name="Conector angulado 450"/>
            <p:cNvCxnSpPr>
              <a:stCxn id="327" idx="2"/>
              <a:endCxn id="606" idx="0"/>
            </p:cNvCxnSpPr>
            <p:nvPr/>
          </p:nvCxnSpPr>
          <p:spPr>
            <a:xfrm rot="5400000">
              <a:off x="6755039" y="4604867"/>
              <a:ext cx="322968" cy="476493"/>
            </a:xfrm>
            <a:prstGeom prst="bentConnector3">
              <a:avLst>
                <a:gd name="adj1" fmla="val 52949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ector angulado 466"/>
            <p:cNvCxnSpPr>
              <a:stCxn id="327" idx="2"/>
              <a:endCxn id="604" idx="0"/>
            </p:cNvCxnSpPr>
            <p:nvPr/>
          </p:nvCxnSpPr>
          <p:spPr>
            <a:xfrm rot="5400000">
              <a:off x="6264436" y="4132888"/>
              <a:ext cx="341592" cy="1439074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Conector angulado 470"/>
            <p:cNvCxnSpPr>
              <a:stCxn id="431" idx="2"/>
              <a:endCxn id="320" idx="0"/>
            </p:cNvCxnSpPr>
            <p:nvPr/>
          </p:nvCxnSpPr>
          <p:spPr>
            <a:xfrm rot="5400000">
              <a:off x="6984385" y="5606233"/>
              <a:ext cx="230119" cy="273804"/>
            </a:xfrm>
            <a:prstGeom prst="bentConnector3">
              <a:avLst>
                <a:gd name="adj1" fmla="val 5207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ector angulado 473"/>
            <p:cNvCxnSpPr>
              <a:stCxn id="431" idx="2"/>
              <a:endCxn id="433" idx="0"/>
            </p:cNvCxnSpPr>
            <p:nvPr/>
          </p:nvCxnSpPr>
          <p:spPr>
            <a:xfrm rot="16200000" flipH="1">
              <a:off x="7615821" y="5248601"/>
              <a:ext cx="232464" cy="991414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onector angulado 477"/>
            <p:cNvCxnSpPr>
              <a:stCxn id="81" idx="2"/>
              <a:endCxn id="387" idx="0"/>
            </p:cNvCxnSpPr>
            <p:nvPr/>
          </p:nvCxnSpPr>
          <p:spPr>
            <a:xfrm rot="16200000" flipH="1">
              <a:off x="5766767" y="6073406"/>
              <a:ext cx="184433" cy="1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Conector angulado 482"/>
            <p:cNvCxnSpPr>
              <a:stCxn id="387" idx="2"/>
              <a:endCxn id="388" idx="0"/>
            </p:cNvCxnSpPr>
            <p:nvPr/>
          </p:nvCxnSpPr>
          <p:spPr>
            <a:xfrm rot="16200000" flipH="1">
              <a:off x="5757173" y="6395913"/>
              <a:ext cx="209973" cy="635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Text Box 474"/>
            <p:cNvSpPr txBox="1">
              <a:spLocks noChangeArrowheads="1"/>
            </p:cNvSpPr>
            <p:nvPr/>
          </p:nvSpPr>
          <p:spPr bwMode="auto">
            <a:xfrm>
              <a:off x="7959490" y="5435196"/>
              <a:ext cx="715365" cy="2084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defPPr>
                <a:defRPr lang="pt-BR"/>
              </a:defPPr>
              <a:lvl1pPr indent="0" algn="ctr">
                <a:defRPr sz="500" b="1" i="0" strike="noStrike">
                  <a:latin typeface="Arial"/>
                  <a:cs typeface="Arial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pt-BR" dirty="0"/>
                <a:t>EQUIPE TÉCNICA OPERACIONAL.</a:t>
              </a:r>
            </a:p>
          </p:txBody>
        </p:sp>
        <p:cxnSp>
          <p:nvCxnSpPr>
            <p:cNvPr id="503" name="Conector angulado 502"/>
            <p:cNvCxnSpPr>
              <a:stCxn id="323" idx="2"/>
              <a:endCxn id="502" idx="0"/>
            </p:cNvCxnSpPr>
            <p:nvPr/>
          </p:nvCxnSpPr>
          <p:spPr>
            <a:xfrm rot="16200000" flipH="1">
              <a:off x="7916593" y="5034616"/>
              <a:ext cx="232190" cy="56897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accent6">
                  <a:lumMod val="75000"/>
                </a:schemeClr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" name="Text Box 467"/>
            <p:cNvSpPr txBox="1">
              <a:spLocks noChangeArrowheads="1"/>
            </p:cNvSpPr>
            <p:nvPr/>
          </p:nvSpPr>
          <p:spPr bwMode="auto">
            <a:xfrm>
              <a:off x="5255510" y="5023221"/>
              <a:ext cx="920370" cy="2021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defPPr>
                <a:defRPr lang="pt-BR"/>
              </a:defPPr>
              <a:lvl1pPr indent="0" algn="ctr">
                <a:defRPr sz="500" b="1" i="0" strike="noStrike">
                  <a:latin typeface="Arial"/>
                  <a:cs typeface="Arial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pt-BR" dirty="0"/>
                <a:t>SUPERVISOR  DA ÁREA SINISTRADA</a:t>
              </a:r>
            </a:p>
          </p:txBody>
        </p:sp>
        <p:sp>
          <p:nvSpPr>
            <p:cNvPr id="606" name="Text Box 474"/>
            <p:cNvSpPr txBox="1">
              <a:spLocks noChangeArrowheads="1"/>
            </p:cNvSpPr>
            <p:nvPr/>
          </p:nvSpPr>
          <p:spPr bwMode="auto">
            <a:xfrm>
              <a:off x="6264407" y="5004597"/>
              <a:ext cx="827737" cy="3640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defPPr>
                <a:defRPr lang="pt-BR"/>
              </a:defPPr>
              <a:lvl1pPr indent="0" algn="ctr">
                <a:defRPr sz="500" b="1" i="0" strike="noStrike">
                  <a:latin typeface="Arial"/>
                  <a:cs typeface="Arial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pt-BR" dirty="0"/>
                <a:t>COMERCIAL</a:t>
              </a:r>
            </a:p>
            <a:p>
              <a:r>
                <a:rPr lang="pt-BR" dirty="0"/>
                <a:t>CAC</a:t>
              </a:r>
            </a:p>
            <a:p>
              <a:r>
                <a:rPr lang="pt-BR" dirty="0" smtClean="0"/>
                <a:t>OBS</a:t>
              </a:r>
              <a:r>
                <a:rPr lang="pt-BR" dirty="0"/>
                <a:t>.: Conforme cenário</a:t>
              </a:r>
            </a:p>
          </p:txBody>
        </p:sp>
      </p:grpSp>
      <p:sp>
        <p:nvSpPr>
          <p:cNvPr id="127" name="CaixaDeTexto 126"/>
          <p:cNvSpPr txBox="1"/>
          <p:nvPr/>
        </p:nvSpPr>
        <p:spPr>
          <a:xfrm>
            <a:off x="1887221" y="-31970"/>
            <a:ext cx="5369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u="sng" dirty="0"/>
              <a:t>ANEXO </a:t>
            </a:r>
            <a:r>
              <a:rPr lang="pt-BR" sz="1400" u="sng" dirty="0" smtClean="0"/>
              <a:t>V </a:t>
            </a:r>
            <a:r>
              <a:rPr lang="pt-BR" sz="1400" u="sng" dirty="0"/>
              <a:t>- Fluxograma de Atendimento a </a:t>
            </a:r>
            <a:r>
              <a:rPr lang="pt-BR" sz="1400" u="sng" dirty="0" smtClean="0"/>
              <a:t>Emergência – </a:t>
            </a:r>
            <a:r>
              <a:rPr lang="pt-BR" sz="1400" u="sng" dirty="0" smtClean="0"/>
              <a:t>SABOÓ</a:t>
            </a:r>
            <a:endParaRPr lang="pt-BR" sz="1400" u="sng" dirty="0"/>
          </a:p>
        </p:txBody>
      </p:sp>
      <p:sp>
        <p:nvSpPr>
          <p:cNvPr id="67" name="Text Box 1"/>
          <p:cNvSpPr txBox="1">
            <a:spLocks noChangeArrowheads="1"/>
          </p:cNvSpPr>
          <p:nvPr/>
        </p:nvSpPr>
        <p:spPr bwMode="auto">
          <a:xfrm>
            <a:off x="2180710" y="1249547"/>
            <a:ext cx="1247259" cy="3564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i="0" strike="noStrike" dirty="0" smtClean="0">
                <a:solidFill>
                  <a:srgbClr val="000000"/>
                </a:solidFill>
                <a:latin typeface="Arial"/>
                <a:cs typeface="Arial"/>
              </a:rPr>
              <a:t>FUNCIONÁRIOS </a:t>
            </a:r>
          </a:p>
          <a:p>
            <a:pPr algn="ctr" rtl="0">
              <a:defRPr sz="1000"/>
            </a:pPr>
            <a:r>
              <a:rPr lang="pt-BR" sz="500" i="0" strike="noStrike" dirty="0" smtClean="0">
                <a:solidFill>
                  <a:srgbClr val="000000"/>
                </a:solidFill>
                <a:latin typeface="Arial"/>
                <a:cs typeface="Arial"/>
              </a:rPr>
              <a:t>ACIONAM A MONITORAÇÃO / PORTARIA VIA RÁDIO  </a:t>
            </a:r>
            <a:r>
              <a:rPr lang="pt-BR" sz="500" i="0" strike="noStrike" dirty="0" smtClean="0">
                <a:solidFill>
                  <a:srgbClr val="000000"/>
                </a:solidFill>
                <a:latin typeface="Arial"/>
                <a:cs typeface="Arial"/>
              </a:rPr>
              <a:t>HT</a:t>
            </a:r>
            <a:endParaRPr lang="pt-BR" sz="500" i="0" strike="noStrik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714067" y="2289791"/>
            <a:ext cx="731366" cy="2439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i="0" strike="noStrike" dirty="0">
                <a:solidFill>
                  <a:srgbClr val="000000"/>
                </a:solidFill>
                <a:latin typeface="Arial"/>
                <a:cs typeface="Arial"/>
              </a:rPr>
              <a:t>ACIDENTE </a:t>
            </a:r>
            <a:r>
              <a:rPr lang="pt-BR" sz="500" i="0" strike="noStrike" dirty="0" smtClean="0">
                <a:solidFill>
                  <a:srgbClr val="000000"/>
                </a:solidFill>
                <a:latin typeface="Arial"/>
                <a:cs typeface="Arial"/>
              </a:rPr>
              <a:t>DO TRABALHO</a:t>
            </a:r>
            <a:endParaRPr lang="pt-BR" sz="500" i="0" strike="noStrik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577652" y="2661488"/>
            <a:ext cx="991142" cy="3564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EQUIPES ENVOLVIDAS.</a:t>
            </a:r>
          </a:p>
          <a:p>
            <a:pPr algn="ctr" rtl="0">
              <a:defRPr sz="1000"/>
            </a:pPr>
            <a:r>
              <a:rPr lang="pt-BR" sz="50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SEGURANÇA </a:t>
            </a:r>
            <a:r>
              <a:rPr lang="pt-BR" sz="50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DO </a:t>
            </a:r>
            <a:r>
              <a:rPr lang="pt-BR" sz="50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TRABALHO</a:t>
            </a:r>
          </a:p>
          <a:p>
            <a:pPr algn="ctr" rtl="0">
              <a:defRPr sz="1000"/>
            </a:pPr>
            <a:r>
              <a:rPr lang="pt-BR" sz="50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SEGURANÇA PATRIMONIAL</a:t>
            </a:r>
            <a:endParaRPr lang="pt-BR" sz="50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2" name="Text Box 16"/>
          <p:cNvSpPr txBox="1">
            <a:spLocks noChangeArrowheads="1"/>
          </p:cNvSpPr>
          <p:nvPr/>
        </p:nvSpPr>
        <p:spPr bwMode="auto">
          <a:xfrm>
            <a:off x="2738196" y="2292918"/>
            <a:ext cx="731366" cy="2579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i="0" strike="noStrike" dirty="0">
                <a:solidFill>
                  <a:srgbClr val="000000"/>
                </a:solidFill>
                <a:latin typeface="Arial"/>
                <a:cs typeface="Arial"/>
              </a:rPr>
              <a:t>ACIDENTE </a:t>
            </a:r>
            <a:r>
              <a:rPr lang="pt-BR" sz="500" i="0" strike="noStrike" dirty="0" smtClean="0">
                <a:solidFill>
                  <a:srgbClr val="000000"/>
                </a:solidFill>
                <a:latin typeface="Arial"/>
                <a:cs typeface="Arial"/>
              </a:rPr>
              <a:t>AMBIENTAL</a:t>
            </a:r>
            <a:endParaRPr lang="pt-BR" sz="500" i="0" strike="noStrik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Text Box 17"/>
          <p:cNvSpPr txBox="1">
            <a:spLocks noChangeArrowheads="1"/>
          </p:cNvSpPr>
          <p:nvPr/>
        </p:nvSpPr>
        <p:spPr bwMode="auto">
          <a:xfrm>
            <a:off x="2627679" y="2666179"/>
            <a:ext cx="949998" cy="3564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i="0" strike="noStrike" dirty="0">
                <a:solidFill>
                  <a:srgbClr val="000000"/>
                </a:solidFill>
                <a:latin typeface="Arial"/>
                <a:cs typeface="Arial"/>
              </a:rPr>
              <a:t>EQUIPES ENVOLVIDAS.</a:t>
            </a:r>
          </a:p>
          <a:p>
            <a:pPr algn="ctr">
              <a:defRPr sz="1000"/>
            </a:pP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SEGURANÇA DO </a:t>
            </a:r>
            <a:r>
              <a:rPr lang="pt-BR" sz="500" dirty="0">
                <a:solidFill>
                  <a:srgbClr val="000000"/>
                </a:solidFill>
                <a:latin typeface="Arial"/>
                <a:cs typeface="Arial"/>
              </a:rPr>
              <a:t>TRABALHO</a:t>
            </a:r>
          </a:p>
          <a:p>
            <a:pPr algn="ctr">
              <a:defRPr sz="1000"/>
            </a:pP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SEGURANÇA PATRIMONIAL</a:t>
            </a:r>
            <a:endParaRPr lang="pt-BR" sz="5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500" i="0" strike="noStrik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732556" y="2289791"/>
            <a:ext cx="731366" cy="27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i="0" strike="noStrike" dirty="0">
                <a:solidFill>
                  <a:srgbClr val="000000"/>
                </a:solidFill>
                <a:latin typeface="Arial"/>
                <a:cs typeface="Arial"/>
              </a:rPr>
              <a:t>INCIDENTE COM GRAVE POTENCIAL DE RISCO</a:t>
            </a:r>
          </a:p>
          <a:p>
            <a:pPr algn="ctr" rtl="0">
              <a:defRPr sz="1000"/>
            </a:pPr>
            <a:endParaRPr lang="pt-BR" sz="500" i="0" strike="noStrik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Oval 26"/>
          <p:cNvSpPr>
            <a:spLocks noChangeArrowheads="1"/>
          </p:cNvSpPr>
          <p:nvPr/>
        </p:nvSpPr>
        <p:spPr bwMode="auto">
          <a:xfrm>
            <a:off x="3673635" y="6545110"/>
            <a:ext cx="960659" cy="23625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FIM DA EMERGÊNCIA</a:t>
            </a:r>
            <a:endParaRPr lang="pt-BR" sz="500" i="0" strike="noStrik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Text Box 28"/>
          <p:cNvSpPr txBox="1">
            <a:spLocks noChangeArrowheads="1"/>
          </p:cNvSpPr>
          <p:nvPr/>
        </p:nvSpPr>
        <p:spPr bwMode="auto">
          <a:xfrm>
            <a:off x="1979530" y="3297903"/>
            <a:ext cx="2004183" cy="2574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SUPERVISOR DE EMERGENCIA E </a:t>
            </a:r>
            <a:r>
              <a:rPr lang="pt-BR" sz="500" i="0" strike="noStrike" dirty="0" smtClean="0">
                <a:solidFill>
                  <a:srgbClr val="000000"/>
                </a:solidFill>
                <a:latin typeface="Arial"/>
                <a:cs typeface="Arial"/>
              </a:rPr>
              <a:t>EQUIPES </a:t>
            </a:r>
            <a:r>
              <a:rPr lang="pt-BR" sz="500" i="0" strike="noStrike" dirty="0">
                <a:solidFill>
                  <a:srgbClr val="000000"/>
                </a:solidFill>
                <a:latin typeface="Arial"/>
                <a:cs typeface="Arial"/>
              </a:rPr>
              <a:t>ENVOLVIDAS</a:t>
            </a:r>
          </a:p>
          <a:p>
            <a:pPr algn="ctr" rtl="0">
              <a:defRPr sz="1000"/>
            </a:pPr>
            <a:r>
              <a:rPr lang="pt-BR" sz="500" i="0" strike="noStrike" dirty="0">
                <a:solidFill>
                  <a:srgbClr val="000000"/>
                </a:solidFill>
                <a:latin typeface="Arial"/>
                <a:cs typeface="Arial"/>
              </a:rPr>
              <a:t> CONFIRMAM O RECEBIMENTO </a:t>
            </a:r>
            <a:r>
              <a:rPr lang="pt-BR" sz="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pt-BR" sz="5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DIRIGE-SEM AO LOCAL,  AVALIAM O CENÁRIO</a:t>
            </a:r>
            <a:endParaRPr lang="pt-BR" sz="500" i="0" strike="noStrik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Text Box 29"/>
          <p:cNvSpPr txBox="1">
            <a:spLocks noChangeArrowheads="1"/>
          </p:cNvSpPr>
          <p:nvPr/>
        </p:nvSpPr>
        <p:spPr bwMode="auto">
          <a:xfrm>
            <a:off x="1627438" y="2661487"/>
            <a:ext cx="941597" cy="3486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EQUIPES ENVOLVIDAS.</a:t>
            </a:r>
          </a:p>
          <a:p>
            <a:pPr algn="ctr" rtl="0">
              <a:defRPr sz="1000"/>
            </a:pPr>
            <a:r>
              <a:rPr lang="pt-BR" sz="50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SEGURANÇA </a:t>
            </a:r>
            <a:r>
              <a:rPr lang="pt-BR" sz="50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DO </a:t>
            </a:r>
            <a:r>
              <a:rPr lang="pt-BR" sz="50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TRABALHO</a:t>
            </a:r>
          </a:p>
          <a:p>
            <a:pPr algn="ctr" rtl="0">
              <a:defRPr sz="1000"/>
            </a:pPr>
            <a:r>
              <a:rPr lang="pt-BR" sz="50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SEGURANÇA PATRIMONIAL</a:t>
            </a:r>
            <a:endParaRPr lang="pt-BR" sz="50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Text Box 34"/>
          <p:cNvSpPr txBox="1">
            <a:spLocks noChangeArrowheads="1"/>
          </p:cNvSpPr>
          <p:nvPr/>
        </p:nvSpPr>
        <p:spPr bwMode="auto">
          <a:xfrm>
            <a:off x="3880032" y="2301069"/>
            <a:ext cx="434867" cy="2439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pt-BR" sz="50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pt-BR" sz="50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INCÊNDIO</a:t>
            </a:r>
          </a:p>
          <a:p>
            <a:pPr algn="ctr" rtl="0">
              <a:defRPr sz="1000"/>
            </a:pPr>
            <a:endParaRPr lang="pt-BR" sz="50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 Box 36"/>
          <p:cNvSpPr txBox="1">
            <a:spLocks noChangeArrowheads="1"/>
          </p:cNvSpPr>
          <p:nvPr/>
        </p:nvSpPr>
        <p:spPr bwMode="auto">
          <a:xfrm>
            <a:off x="3636321" y="2658361"/>
            <a:ext cx="959065" cy="3517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i="0" strike="noStrike" dirty="0">
                <a:solidFill>
                  <a:srgbClr val="000000"/>
                </a:solidFill>
                <a:latin typeface="Arial"/>
                <a:cs typeface="Arial"/>
              </a:rPr>
              <a:t>EQUIPES ENVOLVIDAS.</a:t>
            </a:r>
          </a:p>
          <a:p>
            <a:pPr algn="ctr">
              <a:defRPr sz="1000"/>
            </a:pP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SEGURANÇA DO TRABALHO</a:t>
            </a:r>
            <a:endParaRPr lang="pt-BR" sz="5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 sz="1000"/>
            </a:pPr>
            <a:r>
              <a:rPr lang="pt-BR" sz="500" dirty="0">
                <a:solidFill>
                  <a:srgbClr val="000000"/>
                </a:solidFill>
                <a:latin typeface="Arial"/>
                <a:cs typeface="Arial"/>
              </a:rPr>
              <a:t>SEGURANÇA </a:t>
            </a: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PATRIMONIAL</a:t>
            </a:r>
            <a:endParaRPr lang="pt-BR" sz="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2246921" y="1723709"/>
            <a:ext cx="1138560" cy="3371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i="0" strike="noStrike" dirty="0" smtClean="0">
                <a:solidFill>
                  <a:srgbClr val="000000"/>
                </a:solidFill>
                <a:latin typeface="Arial"/>
                <a:cs typeface="Arial"/>
              </a:rPr>
              <a:t>PORTARIA</a:t>
            </a:r>
            <a:endParaRPr lang="pt-BR" sz="50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pt-BR" sz="500" i="0" strike="noStrike" dirty="0">
                <a:solidFill>
                  <a:srgbClr val="000000"/>
                </a:solidFill>
                <a:latin typeface="Arial"/>
                <a:cs typeface="Arial"/>
              </a:rPr>
              <a:t>REALIZA CHAMADA GERAL DE EMERGÊNCIA ATRAVÉS DO RÁDIO </a:t>
            </a:r>
            <a:r>
              <a:rPr lang="pt-BR" sz="500" i="0" strike="noStrike" dirty="0" smtClean="0">
                <a:solidFill>
                  <a:srgbClr val="000000"/>
                </a:solidFill>
                <a:latin typeface="Arial"/>
                <a:cs typeface="Arial"/>
              </a:rPr>
              <a:t>HT</a:t>
            </a:r>
            <a:endParaRPr lang="pt-BR" sz="500" i="0" strike="noStrik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6" name="Text Box 64"/>
          <p:cNvSpPr txBox="1">
            <a:spLocks noChangeArrowheads="1"/>
          </p:cNvSpPr>
          <p:nvPr/>
        </p:nvSpPr>
        <p:spPr bwMode="auto">
          <a:xfrm>
            <a:off x="73814" y="1594406"/>
            <a:ext cx="909266" cy="6178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i="0" strike="noStrike" dirty="0">
                <a:solidFill>
                  <a:srgbClr val="000000"/>
                </a:solidFill>
                <a:latin typeface="Arial"/>
                <a:cs typeface="Arial"/>
              </a:rPr>
              <a:t>FUNCIONÁRIOS </a:t>
            </a:r>
          </a:p>
          <a:p>
            <a:pPr algn="ctr" rtl="0">
              <a:defRPr sz="1000"/>
            </a:pPr>
            <a:r>
              <a:rPr lang="pt-BR" sz="500" i="0" strike="noStrike" dirty="0">
                <a:solidFill>
                  <a:srgbClr val="000000"/>
                </a:solidFill>
                <a:latin typeface="Arial"/>
                <a:cs typeface="Arial"/>
              </a:rPr>
              <a:t>ACIONAM </a:t>
            </a:r>
            <a:r>
              <a:rPr lang="pt-BR" sz="500" i="0" strike="noStrike" dirty="0" smtClean="0">
                <a:solidFill>
                  <a:srgbClr val="000000"/>
                </a:solidFill>
                <a:latin typeface="Arial"/>
                <a:cs typeface="Arial"/>
              </a:rPr>
              <a:t>A, </a:t>
            </a:r>
            <a:r>
              <a:rPr lang="pt-BR" sz="500" i="0" strike="noStrike" dirty="0">
                <a:solidFill>
                  <a:srgbClr val="000000"/>
                </a:solidFill>
                <a:latin typeface="Arial"/>
                <a:cs typeface="Arial"/>
              </a:rPr>
              <a:t>SEGURANÇA DO TRABALHO E OU PATRIMONIAL VIA </a:t>
            </a:r>
            <a:r>
              <a:rPr lang="pt-BR" sz="500" i="0" strike="noStrike" dirty="0" smtClean="0">
                <a:solidFill>
                  <a:srgbClr val="000000"/>
                </a:solidFill>
                <a:latin typeface="Arial"/>
                <a:cs typeface="Arial"/>
              </a:rPr>
              <a:t>RÁDIO</a:t>
            </a: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, HT INTERNO </a:t>
            </a:r>
            <a:r>
              <a:rPr lang="pt-BR" sz="500" i="0" strike="noStrike" dirty="0" smtClean="0">
                <a:solidFill>
                  <a:srgbClr val="000000"/>
                </a:solidFill>
                <a:latin typeface="Arial"/>
                <a:cs typeface="Arial"/>
              </a:rPr>
              <a:t>DO </a:t>
            </a:r>
            <a:r>
              <a:rPr lang="pt-BR" sz="500" i="0" strike="noStrike" dirty="0">
                <a:solidFill>
                  <a:srgbClr val="000000"/>
                </a:solidFill>
                <a:latin typeface="Arial"/>
                <a:cs typeface="Arial"/>
              </a:rPr>
              <a:t>SETOR</a:t>
            </a:r>
          </a:p>
        </p:txBody>
      </p:sp>
      <p:sp>
        <p:nvSpPr>
          <p:cNvPr id="87" name="Text Box 88"/>
          <p:cNvSpPr txBox="1">
            <a:spLocks noChangeArrowheads="1"/>
          </p:cNvSpPr>
          <p:nvPr/>
        </p:nvSpPr>
        <p:spPr bwMode="auto">
          <a:xfrm>
            <a:off x="4147868" y="5791181"/>
            <a:ext cx="895036" cy="3544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MONITORAÇÃO  ACIONA </a:t>
            </a:r>
            <a:r>
              <a:rPr lang="pt-BR" sz="50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CORPO </a:t>
            </a:r>
            <a:r>
              <a:rPr lang="pt-BR" sz="50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DE BOMBEIRO E GPORT OU </a:t>
            </a:r>
            <a:r>
              <a:rPr lang="pt-BR" sz="50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RESGATE</a:t>
            </a:r>
            <a:r>
              <a:rPr lang="pt-BR" sz="500" i="0" u="none" strike="noStrike" dirty="0" smtClean="0">
                <a:solidFill>
                  <a:srgbClr val="000000"/>
                </a:solidFill>
                <a:latin typeface="Arial"/>
                <a:cs typeface="Arial"/>
              </a:rPr>
              <a:t> REALIZA O COMBATE</a:t>
            </a:r>
            <a:endParaRPr lang="pt-BR" sz="50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8" name="Text Box 109"/>
          <p:cNvSpPr txBox="1">
            <a:spLocks noChangeArrowheads="1"/>
          </p:cNvSpPr>
          <p:nvPr/>
        </p:nvSpPr>
        <p:spPr bwMode="auto">
          <a:xfrm>
            <a:off x="1445829" y="5114720"/>
            <a:ext cx="965931" cy="4691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PORTARIA </a:t>
            </a:r>
            <a:r>
              <a:rPr lang="pt-BR" sz="50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ACIONA EQUIPE DE EMERGÊNCIA ATRAVÉS RÁDIO </a:t>
            </a:r>
            <a:r>
              <a:rPr lang="pt-BR" sz="50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HT </a:t>
            </a:r>
            <a:endParaRPr lang="pt-BR" sz="50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9" name="Text Box 113"/>
          <p:cNvSpPr txBox="1">
            <a:spLocks noChangeArrowheads="1"/>
          </p:cNvSpPr>
          <p:nvPr/>
        </p:nvSpPr>
        <p:spPr bwMode="auto">
          <a:xfrm>
            <a:off x="809513" y="5229200"/>
            <a:ext cx="263710" cy="750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SIM</a:t>
            </a:r>
          </a:p>
        </p:txBody>
      </p:sp>
      <p:sp>
        <p:nvSpPr>
          <p:cNvPr id="90" name="Text Box 115"/>
          <p:cNvSpPr txBox="1">
            <a:spLocks noChangeArrowheads="1"/>
          </p:cNvSpPr>
          <p:nvPr/>
        </p:nvSpPr>
        <p:spPr bwMode="auto">
          <a:xfrm>
            <a:off x="3596641" y="5250260"/>
            <a:ext cx="218510" cy="1319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SIM</a:t>
            </a:r>
          </a:p>
        </p:txBody>
      </p:sp>
      <p:sp>
        <p:nvSpPr>
          <p:cNvPr id="91" name="Text Box 116"/>
          <p:cNvSpPr txBox="1">
            <a:spLocks noChangeArrowheads="1"/>
          </p:cNvSpPr>
          <p:nvPr/>
        </p:nvSpPr>
        <p:spPr bwMode="auto">
          <a:xfrm>
            <a:off x="3175996" y="5887857"/>
            <a:ext cx="251973" cy="13602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</a:p>
        </p:txBody>
      </p:sp>
      <p:sp>
        <p:nvSpPr>
          <p:cNvPr id="92" name="AutoShape 104"/>
          <p:cNvSpPr>
            <a:spLocks noChangeArrowheads="1"/>
          </p:cNvSpPr>
          <p:nvPr/>
        </p:nvSpPr>
        <p:spPr bwMode="auto">
          <a:xfrm>
            <a:off x="323574" y="4512550"/>
            <a:ext cx="955082" cy="649216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O RECURSO É SUFICIENTE?</a:t>
            </a:r>
            <a:endParaRPr lang="pt-BR" sz="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4" name="Text Box 109"/>
          <p:cNvSpPr txBox="1">
            <a:spLocks noChangeArrowheads="1"/>
          </p:cNvSpPr>
          <p:nvPr/>
        </p:nvSpPr>
        <p:spPr bwMode="auto">
          <a:xfrm>
            <a:off x="1440295" y="4666754"/>
            <a:ext cx="965931" cy="3480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SUPUPERVISOR DE </a:t>
            </a:r>
            <a:r>
              <a:rPr lang="pt-BR" sz="500" dirty="0">
                <a:solidFill>
                  <a:srgbClr val="000000"/>
                </a:solidFill>
                <a:latin typeface="Arial"/>
                <a:cs typeface="Arial"/>
              </a:rPr>
              <a:t>EMERGÊNCIA SOLICITA ACIONAMENTO DA EQUIPE DE </a:t>
            </a: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EMERGÊNCIA</a:t>
            </a:r>
            <a:r>
              <a:rPr lang="pt-BR" sz="50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pt-BR" sz="50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5" name="Conector angulado 94"/>
          <p:cNvCxnSpPr>
            <a:stCxn id="124" idx="1"/>
            <a:endCxn id="92" idx="0"/>
          </p:cNvCxnSpPr>
          <p:nvPr/>
        </p:nvCxnSpPr>
        <p:spPr>
          <a:xfrm rot="10800000" flipV="1">
            <a:off x="801115" y="4329126"/>
            <a:ext cx="1576394" cy="18342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angulado 95"/>
          <p:cNvCxnSpPr>
            <a:stCxn id="92" idx="2"/>
            <a:endCxn id="79" idx="0"/>
          </p:cNvCxnSpPr>
          <p:nvPr/>
        </p:nvCxnSpPr>
        <p:spPr>
          <a:xfrm rot="16200000" flipH="1">
            <a:off x="1785868" y="4177013"/>
            <a:ext cx="1383344" cy="3352850"/>
          </a:xfrm>
          <a:prstGeom prst="bentConnector3">
            <a:avLst>
              <a:gd name="adj1" fmla="val 858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AutoShape 104"/>
          <p:cNvSpPr>
            <a:spLocks noChangeArrowheads="1"/>
          </p:cNvSpPr>
          <p:nvPr/>
        </p:nvSpPr>
        <p:spPr bwMode="auto">
          <a:xfrm>
            <a:off x="2647100" y="5107228"/>
            <a:ext cx="1045956" cy="756486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600" dirty="0" smtClean="0">
                <a:solidFill>
                  <a:srgbClr val="000000"/>
                </a:solidFill>
                <a:latin typeface="Arial"/>
                <a:cs typeface="Arial"/>
              </a:rPr>
              <a:t>Há necessidade de Recursos Externos?</a:t>
            </a:r>
            <a:endParaRPr lang="pt-BR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8" name="Conector de seta reta 97"/>
          <p:cNvCxnSpPr>
            <a:stCxn id="67" idx="2"/>
            <a:endCxn id="85" idx="0"/>
          </p:cNvCxnSpPr>
          <p:nvPr/>
        </p:nvCxnSpPr>
        <p:spPr>
          <a:xfrm>
            <a:off x="2804340" y="1606024"/>
            <a:ext cx="11861" cy="117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angulado 98"/>
          <p:cNvCxnSpPr>
            <a:stCxn id="85" idx="2"/>
            <a:endCxn id="69" idx="0"/>
          </p:cNvCxnSpPr>
          <p:nvPr/>
        </p:nvCxnSpPr>
        <p:spPr>
          <a:xfrm rot="5400000">
            <a:off x="1833505" y="1307094"/>
            <a:ext cx="228943" cy="17364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angulado 99"/>
          <p:cNvCxnSpPr>
            <a:stCxn id="85" idx="2"/>
            <a:endCxn id="75" idx="0"/>
          </p:cNvCxnSpPr>
          <p:nvPr/>
        </p:nvCxnSpPr>
        <p:spPr>
          <a:xfrm rot="5400000">
            <a:off x="2342749" y="1816338"/>
            <a:ext cx="228943" cy="7179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angulado 100"/>
          <p:cNvCxnSpPr>
            <a:stCxn id="85" idx="2"/>
            <a:endCxn id="72" idx="0"/>
          </p:cNvCxnSpPr>
          <p:nvPr/>
        </p:nvCxnSpPr>
        <p:spPr>
          <a:xfrm rot="16200000" flipH="1">
            <a:off x="2844005" y="2033044"/>
            <a:ext cx="232070" cy="2876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angulado 101"/>
          <p:cNvCxnSpPr>
            <a:stCxn id="85" idx="2"/>
            <a:endCxn id="83" idx="0"/>
          </p:cNvCxnSpPr>
          <p:nvPr/>
        </p:nvCxnSpPr>
        <p:spPr>
          <a:xfrm rot="16200000" flipH="1">
            <a:off x="3336723" y="1540325"/>
            <a:ext cx="240221" cy="128126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de seta reta 102"/>
          <p:cNvCxnSpPr>
            <a:stCxn id="69" idx="2"/>
            <a:endCxn id="71" idx="0"/>
          </p:cNvCxnSpPr>
          <p:nvPr/>
        </p:nvCxnSpPr>
        <p:spPr>
          <a:xfrm flipH="1">
            <a:off x="1073223" y="2533696"/>
            <a:ext cx="6527" cy="127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de seta reta 103"/>
          <p:cNvCxnSpPr>
            <a:stCxn id="75" idx="2"/>
            <a:endCxn id="82" idx="0"/>
          </p:cNvCxnSpPr>
          <p:nvPr/>
        </p:nvCxnSpPr>
        <p:spPr>
          <a:xfrm flipH="1">
            <a:off x="2098237" y="2561839"/>
            <a:ext cx="2" cy="99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de seta reta 104"/>
          <p:cNvCxnSpPr>
            <a:stCxn id="72" idx="2"/>
            <a:endCxn id="74" idx="0"/>
          </p:cNvCxnSpPr>
          <p:nvPr/>
        </p:nvCxnSpPr>
        <p:spPr>
          <a:xfrm flipH="1">
            <a:off x="3102678" y="2550894"/>
            <a:ext cx="1201" cy="115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de seta reta 106"/>
          <p:cNvCxnSpPr>
            <a:stCxn id="83" idx="2"/>
            <a:endCxn id="84" idx="0"/>
          </p:cNvCxnSpPr>
          <p:nvPr/>
        </p:nvCxnSpPr>
        <p:spPr>
          <a:xfrm>
            <a:off x="4097466" y="2544974"/>
            <a:ext cx="18388" cy="113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angulado 107"/>
          <p:cNvCxnSpPr>
            <a:stCxn id="74" idx="2"/>
            <a:endCxn id="80" idx="0"/>
          </p:cNvCxnSpPr>
          <p:nvPr/>
        </p:nvCxnSpPr>
        <p:spPr>
          <a:xfrm rot="5400000">
            <a:off x="2904527" y="3099751"/>
            <a:ext cx="275247" cy="121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angulado 108"/>
          <p:cNvCxnSpPr>
            <a:stCxn id="84" idx="2"/>
            <a:endCxn id="80" idx="0"/>
          </p:cNvCxnSpPr>
          <p:nvPr/>
        </p:nvCxnSpPr>
        <p:spPr>
          <a:xfrm rot="5400000">
            <a:off x="3404860" y="2586909"/>
            <a:ext cx="287756" cy="11342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do 109"/>
          <p:cNvCxnSpPr>
            <a:stCxn id="82" idx="2"/>
            <a:endCxn id="80" idx="0"/>
          </p:cNvCxnSpPr>
          <p:nvPr/>
        </p:nvCxnSpPr>
        <p:spPr>
          <a:xfrm rot="16200000" flipH="1">
            <a:off x="2396051" y="2712331"/>
            <a:ext cx="287757" cy="88338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angulado 110"/>
          <p:cNvCxnSpPr>
            <a:stCxn id="71" idx="2"/>
            <a:endCxn id="80" idx="0"/>
          </p:cNvCxnSpPr>
          <p:nvPr/>
        </p:nvCxnSpPr>
        <p:spPr>
          <a:xfrm rot="16200000" flipH="1">
            <a:off x="1887453" y="2203734"/>
            <a:ext cx="279938" cy="19083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/>
          <p:cNvCxnSpPr>
            <a:stCxn id="94" idx="2"/>
            <a:endCxn id="88" idx="0"/>
          </p:cNvCxnSpPr>
          <p:nvPr/>
        </p:nvCxnSpPr>
        <p:spPr>
          <a:xfrm>
            <a:off x="1923261" y="5014847"/>
            <a:ext cx="5534" cy="99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 Box 116"/>
          <p:cNvSpPr txBox="1">
            <a:spLocks noChangeArrowheads="1"/>
          </p:cNvSpPr>
          <p:nvPr/>
        </p:nvSpPr>
        <p:spPr bwMode="auto">
          <a:xfrm>
            <a:off x="1197040" y="4929356"/>
            <a:ext cx="193713" cy="13602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</a:p>
        </p:txBody>
      </p:sp>
      <p:sp>
        <p:nvSpPr>
          <p:cNvPr id="114" name="Text Box 109"/>
          <p:cNvSpPr txBox="1">
            <a:spLocks noChangeArrowheads="1"/>
          </p:cNvSpPr>
          <p:nvPr/>
        </p:nvSpPr>
        <p:spPr bwMode="auto">
          <a:xfrm>
            <a:off x="4110125" y="5296628"/>
            <a:ext cx="965931" cy="366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SUPERVISOR DE EMERGÊNCIA </a:t>
            </a:r>
            <a:r>
              <a:rPr lang="pt-BR" sz="500" dirty="0">
                <a:solidFill>
                  <a:srgbClr val="000000"/>
                </a:solidFill>
                <a:latin typeface="Arial"/>
                <a:cs typeface="Arial"/>
              </a:rPr>
              <a:t>SOLICITA ACIONAMENTO </a:t>
            </a: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DE AUXILIO EXTERNO</a:t>
            </a:r>
            <a:r>
              <a:rPr lang="pt-BR" sz="50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pt-BR" sz="50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5" name="Conector de seta reta 114"/>
          <p:cNvCxnSpPr>
            <a:stCxn id="114" idx="2"/>
            <a:endCxn id="87" idx="0"/>
          </p:cNvCxnSpPr>
          <p:nvPr/>
        </p:nvCxnSpPr>
        <p:spPr>
          <a:xfrm>
            <a:off x="4593091" y="5663615"/>
            <a:ext cx="2295" cy="127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angulado 115"/>
          <p:cNvCxnSpPr>
            <a:endCxn id="67" idx="0"/>
          </p:cNvCxnSpPr>
          <p:nvPr/>
        </p:nvCxnSpPr>
        <p:spPr>
          <a:xfrm>
            <a:off x="2316139" y="1020365"/>
            <a:ext cx="488201" cy="22918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angulado 116"/>
          <p:cNvCxnSpPr>
            <a:endCxn id="86" idx="0"/>
          </p:cNvCxnSpPr>
          <p:nvPr/>
        </p:nvCxnSpPr>
        <p:spPr>
          <a:xfrm rot="5400000">
            <a:off x="1135274" y="413539"/>
            <a:ext cx="574041" cy="1787693"/>
          </a:xfrm>
          <a:prstGeom prst="bentConnector3">
            <a:avLst>
              <a:gd name="adj1" fmla="val 207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angulado 117"/>
          <p:cNvCxnSpPr>
            <a:stCxn id="86" idx="3"/>
            <a:endCxn id="85" idx="1"/>
          </p:cNvCxnSpPr>
          <p:nvPr/>
        </p:nvCxnSpPr>
        <p:spPr>
          <a:xfrm flipV="1">
            <a:off x="983080" y="1892279"/>
            <a:ext cx="1263841" cy="1103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 Box 109"/>
          <p:cNvSpPr txBox="1">
            <a:spLocks noChangeArrowheads="1"/>
          </p:cNvSpPr>
          <p:nvPr/>
        </p:nvSpPr>
        <p:spPr bwMode="auto">
          <a:xfrm>
            <a:off x="1445829" y="5735448"/>
            <a:ext cx="965931" cy="385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SUPERVISOR DE EMERGÊNCIA</a:t>
            </a:r>
          </a:p>
          <a:p>
            <a:pPr algn="ctr">
              <a:defRPr sz="1000"/>
            </a:pPr>
            <a:r>
              <a:rPr lang="pt-BR" sz="500" dirty="0">
                <a:solidFill>
                  <a:srgbClr val="000000"/>
                </a:solidFill>
                <a:latin typeface="Arial"/>
                <a:cs typeface="Arial"/>
              </a:rPr>
              <a:t>LOCAL,  AVALIA O </a:t>
            </a: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CENÁRIO </a:t>
            </a:r>
          </a:p>
          <a:p>
            <a:pPr algn="ctr">
              <a:defRPr sz="1000"/>
            </a:pP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INICIA </a:t>
            </a:r>
            <a:r>
              <a:rPr lang="pt-BR" sz="500" dirty="0">
                <a:solidFill>
                  <a:srgbClr val="000000"/>
                </a:solidFill>
                <a:latin typeface="Arial"/>
                <a:cs typeface="Arial"/>
              </a:rPr>
              <a:t>O ATENDIMENTO</a:t>
            </a:r>
          </a:p>
        </p:txBody>
      </p:sp>
      <p:cxnSp>
        <p:nvCxnSpPr>
          <p:cNvPr id="120" name="Conector de seta reta 119"/>
          <p:cNvCxnSpPr>
            <a:stCxn id="88" idx="2"/>
            <a:endCxn id="119" idx="0"/>
          </p:cNvCxnSpPr>
          <p:nvPr/>
        </p:nvCxnSpPr>
        <p:spPr>
          <a:xfrm>
            <a:off x="1928795" y="5583903"/>
            <a:ext cx="0" cy="151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angulado 120"/>
          <p:cNvCxnSpPr>
            <a:stCxn id="97" idx="2"/>
            <a:endCxn id="79" idx="0"/>
          </p:cNvCxnSpPr>
          <p:nvPr/>
        </p:nvCxnSpPr>
        <p:spPr>
          <a:xfrm rot="16200000" flipH="1">
            <a:off x="3321323" y="5712468"/>
            <a:ext cx="681396" cy="983887"/>
          </a:xfrm>
          <a:prstGeom prst="bentConnector3">
            <a:avLst>
              <a:gd name="adj1" fmla="val 701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angulado 121"/>
          <p:cNvCxnSpPr>
            <a:stCxn id="119" idx="3"/>
            <a:endCxn id="97" idx="1"/>
          </p:cNvCxnSpPr>
          <p:nvPr/>
        </p:nvCxnSpPr>
        <p:spPr>
          <a:xfrm flipV="1">
            <a:off x="2411760" y="5485471"/>
            <a:ext cx="235340" cy="442583"/>
          </a:xfrm>
          <a:prstGeom prst="bentConnector3">
            <a:avLst>
              <a:gd name="adj1" fmla="val 370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angulado 122"/>
          <p:cNvCxnSpPr>
            <a:stCxn id="86" idx="2"/>
            <a:endCxn id="80" idx="0"/>
          </p:cNvCxnSpPr>
          <p:nvPr/>
        </p:nvCxnSpPr>
        <p:spPr>
          <a:xfrm rot="16200000" flipH="1">
            <a:off x="1212194" y="1528474"/>
            <a:ext cx="1085681" cy="2453175"/>
          </a:xfrm>
          <a:prstGeom prst="bentConnector3">
            <a:avLst>
              <a:gd name="adj1" fmla="val 871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Box 28"/>
          <p:cNvSpPr txBox="1">
            <a:spLocks noChangeArrowheads="1"/>
          </p:cNvSpPr>
          <p:nvPr/>
        </p:nvSpPr>
        <p:spPr bwMode="auto">
          <a:xfrm>
            <a:off x="2377509" y="4227084"/>
            <a:ext cx="1219132" cy="2040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SUPERVISOR DE EMERGÊNCIA REALIZA O ATENDIMENTO</a:t>
            </a:r>
            <a:endParaRPr lang="pt-BR" sz="500" i="0" strike="noStrik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5" name="AutoShape 104"/>
          <p:cNvSpPr>
            <a:spLocks noChangeArrowheads="1"/>
          </p:cNvSpPr>
          <p:nvPr/>
        </p:nvSpPr>
        <p:spPr bwMode="auto">
          <a:xfrm>
            <a:off x="2458624" y="3679984"/>
            <a:ext cx="1047197" cy="348407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HÁ</a:t>
            </a:r>
          </a:p>
          <a:p>
            <a:pPr algn="ctr" rtl="0">
              <a:defRPr sz="1000"/>
            </a:pPr>
            <a:r>
              <a:rPr lang="pt-BR" sz="500" dirty="0" smtClean="0">
                <a:solidFill>
                  <a:srgbClr val="000000"/>
                </a:solidFill>
                <a:latin typeface="Arial"/>
                <a:cs typeface="Arial"/>
              </a:rPr>
              <a:t>EMERGNECIA?</a:t>
            </a:r>
            <a:endParaRPr lang="pt-BR" sz="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26" name="Conector de seta reta 125"/>
          <p:cNvCxnSpPr>
            <a:stCxn id="80" idx="2"/>
            <a:endCxn id="125" idx="0"/>
          </p:cNvCxnSpPr>
          <p:nvPr/>
        </p:nvCxnSpPr>
        <p:spPr>
          <a:xfrm>
            <a:off x="2981622" y="3555329"/>
            <a:ext cx="601" cy="124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de seta reta 127"/>
          <p:cNvCxnSpPr>
            <a:stCxn id="125" idx="2"/>
            <a:endCxn id="124" idx="0"/>
          </p:cNvCxnSpPr>
          <p:nvPr/>
        </p:nvCxnSpPr>
        <p:spPr>
          <a:xfrm>
            <a:off x="2982223" y="4028391"/>
            <a:ext cx="4852" cy="198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angulado 128"/>
          <p:cNvCxnSpPr>
            <a:stCxn id="125" idx="1"/>
            <a:endCxn id="79" idx="0"/>
          </p:cNvCxnSpPr>
          <p:nvPr/>
        </p:nvCxnSpPr>
        <p:spPr>
          <a:xfrm rot="10800000" flipH="1" flipV="1">
            <a:off x="2458623" y="3854188"/>
            <a:ext cx="1695341" cy="2690922"/>
          </a:xfrm>
          <a:prstGeom prst="bentConnector4">
            <a:avLst>
              <a:gd name="adj1" fmla="val -127649"/>
              <a:gd name="adj2" fmla="val 925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 Box 116"/>
          <p:cNvSpPr txBox="1">
            <a:spLocks noChangeArrowheads="1"/>
          </p:cNvSpPr>
          <p:nvPr/>
        </p:nvSpPr>
        <p:spPr bwMode="auto">
          <a:xfrm>
            <a:off x="2203356" y="3901279"/>
            <a:ext cx="317827" cy="175793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</a:p>
        </p:txBody>
      </p:sp>
      <p:sp>
        <p:nvSpPr>
          <p:cNvPr id="131" name="Text Box 113"/>
          <p:cNvSpPr txBox="1">
            <a:spLocks noChangeArrowheads="1"/>
          </p:cNvSpPr>
          <p:nvPr/>
        </p:nvSpPr>
        <p:spPr bwMode="auto">
          <a:xfrm>
            <a:off x="3040355" y="4034030"/>
            <a:ext cx="265938" cy="9699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SIM</a:t>
            </a:r>
          </a:p>
        </p:txBody>
      </p:sp>
      <p:cxnSp>
        <p:nvCxnSpPr>
          <p:cNvPr id="132" name="Conector de seta reta 131"/>
          <p:cNvCxnSpPr/>
          <p:nvPr/>
        </p:nvCxnSpPr>
        <p:spPr>
          <a:xfrm>
            <a:off x="323528" y="6600780"/>
            <a:ext cx="586782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de seta reta 132"/>
          <p:cNvCxnSpPr/>
          <p:nvPr/>
        </p:nvCxnSpPr>
        <p:spPr>
          <a:xfrm>
            <a:off x="323528" y="6743616"/>
            <a:ext cx="586782" cy="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tângulo 133"/>
          <p:cNvSpPr/>
          <p:nvPr/>
        </p:nvSpPr>
        <p:spPr>
          <a:xfrm>
            <a:off x="251520" y="6446342"/>
            <a:ext cx="1584176" cy="3670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600" dirty="0">
                <a:solidFill>
                  <a:schemeClr val="tx1"/>
                </a:solidFill>
              </a:rPr>
              <a:t>L</a:t>
            </a:r>
            <a:r>
              <a:rPr lang="pt-BR" sz="600" dirty="0" smtClean="0">
                <a:solidFill>
                  <a:schemeClr val="tx1"/>
                </a:solidFill>
              </a:rPr>
              <a:t>EGENDA</a:t>
            </a:r>
            <a:endParaRPr lang="pt-BR" sz="600" dirty="0">
              <a:solidFill>
                <a:schemeClr val="tx1"/>
              </a:solidFill>
            </a:endParaRPr>
          </a:p>
        </p:txBody>
      </p:sp>
      <p:sp>
        <p:nvSpPr>
          <p:cNvPr id="135" name="Retângulo 134"/>
          <p:cNvSpPr/>
          <p:nvPr/>
        </p:nvSpPr>
        <p:spPr>
          <a:xfrm>
            <a:off x="842699" y="6507243"/>
            <a:ext cx="87395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 smtClean="0"/>
              <a:t>Fluxo de acionamento</a:t>
            </a:r>
            <a:endParaRPr lang="pt-BR" sz="600" dirty="0"/>
          </a:p>
        </p:txBody>
      </p:sp>
      <p:sp>
        <p:nvSpPr>
          <p:cNvPr id="136" name="Retângulo 135"/>
          <p:cNvSpPr/>
          <p:nvPr/>
        </p:nvSpPr>
        <p:spPr>
          <a:xfrm>
            <a:off x="842101" y="6644982"/>
            <a:ext cx="90120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 smtClean="0"/>
              <a:t>Fluxo de Comunicação</a:t>
            </a:r>
            <a:endParaRPr lang="pt-BR" sz="600" dirty="0"/>
          </a:p>
        </p:txBody>
      </p:sp>
      <p:cxnSp>
        <p:nvCxnSpPr>
          <p:cNvPr id="137" name="Conector de seta reta 136"/>
          <p:cNvCxnSpPr>
            <a:stCxn id="92" idx="3"/>
            <a:endCxn id="94" idx="1"/>
          </p:cNvCxnSpPr>
          <p:nvPr/>
        </p:nvCxnSpPr>
        <p:spPr>
          <a:xfrm>
            <a:off x="1278656" y="4837158"/>
            <a:ext cx="161639" cy="36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angulado 137"/>
          <p:cNvCxnSpPr>
            <a:stCxn id="97" idx="3"/>
            <a:endCxn id="114" idx="1"/>
          </p:cNvCxnSpPr>
          <p:nvPr/>
        </p:nvCxnSpPr>
        <p:spPr>
          <a:xfrm flipV="1">
            <a:off x="3693056" y="5480122"/>
            <a:ext cx="417069" cy="53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angulado 138"/>
          <p:cNvCxnSpPr>
            <a:stCxn id="87" idx="2"/>
            <a:endCxn id="79" idx="0"/>
          </p:cNvCxnSpPr>
          <p:nvPr/>
        </p:nvCxnSpPr>
        <p:spPr>
          <a:xfrm rot="5400000">
            <a:off x="4174938" y="6124662"/>
            <a:ext cx="399476" cy="44142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2"/>
          <p:cNvSpPr>
            <a:spLocks noChangeArrowheads="1"/>
          </p:cNvSpPr>
          <p:nvPr/>
        </p:nvSpPr>
        <p:spPr bwMode="auto">
          <a:xfrm>
            <a:off x="1816079" y="671639"/>
            <a:ext cx="1000122" cy="34872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pt-BR" sz="500" b="1" i="0" strike="noStrike" dirty="0">
                <a:solidFill>
                  <a:srgbClr val="FF0000"/>
                </a:solidFill>
                <a:latin typeface="Arial"/>
                <a:cs typeface="Arial"/>
              </a:rPr>
              <a:t>INÍCIO DA </a:t>
            </a:r>
          </a:p>
          <a:p>
            <a:pPr algn="ctr" rtl="0">
              <a:defRPr sz="1000"/>
            </a:pPr>
            <a:r>
              <a:rPr lang="pt-BR" sz="500" b="1" i="0" strike="noStrike" dirty="0">
                <a:solidFill>
                  <a:srgbClr val="FF0000"/>
                </a:solidFill>
                <a:latin typeface="Arial"/>
                <a:cs typeface="Arial"/>
              </a:rPr>
              <a:t>COMUNICAÇÃO</a:t>
            </a:r>
          </a:p>
          <a:p>
            <a:pPr algn="ctr" rtl="0">
              <a:defRPr sz="1000"/>
            </a:pPr>
            <a:r>
              <a:rPr lang="pt-BR" sz="500" b="1" i="0" strike="noStrike" dirty="0">
                <a:solidFill>
                  <a:srgbClr val="FF0000"/>
                </a:solidFill>
                <a:latin typeface="Arial"/>
                <a:cs typeface="Arial"/>
              </a:rPr>
              <a:t>EMERGÊNCIA</a:t>
            </a:r>
          </a:p>
        </p:txBody>
      </p:sp>
      <p:sp>
        <p:nvSpPr>
          <p:cNvPr id="141" name="Text Box 474"/>
          <p:cNvSpPr txBox="1">
            <a:spLocks noChangeArrowheads="1"/>
          </p:cNvSpPr>
          <p:nvPr/>
        </p:nvSpPr>
        <p:spPr bwMode="auto">
          <a:xfrm>
            <a:off x="5589567" y="1886615"/>
            <a:ext cx="827737" cy="19540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defPPr>
              <a:defRPr lang="pt-BR"/>
            </a:defPPr>
            <a:lvl1pPr indent="0" algn="ctr">
              <a:lnSpc>
                <a:spcPts val="1100"/>
              </a:lnSpc>
              <a:defRPr sz="500" b="1" i="0" strike="noStrike">
                <a:solidFill>
                  <a:srgbClr val="000000"/>
                </a:solidFill>
                <a:latin typeface="Arial"/>
                <a:cs typeface="Arial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lnSpc>
                <a:spcPct val="100000"/>
              </a:lnSpc>
            </a:pPr>
            <a:r>
              <a:rPr lang="pt-BR" dirty="0" smtClean="0"/>
              <a:t>Cliente</a:t>
            </a:r>
            <a:endParaRPr lang="pt-BR" dirty="0"/>
          </a:p>
        </p:txBody>
      </p:sp>
      <p:cxnSp>
        <p:nvCxnSpPr>
          <p:cNvPr id="146" name="Conector angulado 145"/>
          <p:cNvCxnSpPr>
            <a:endCxn id="141" idx="0"/>
          </p:cNvCxnSpPr>
          <p:nvPr/>
        </p:nvCxnSpPr>
        <p:spPr>
          <a:xfrm rot="10800000" flipV="1">
            <a:off x="6003437" y="1613563"/>
            <a:ext cx="721037" cy="273052"/>
          </a:xfrm>
          <a:prstGeom prst="bentConnector2">
            <a:avLst/>
          </a:prstGeom>
          <a:ln w="6350">
            <a:solidFill>
              <a:schemeClr val="accent6">
                <a:lumMod val="7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 Box 474"/>
          <p:cNvSpPr txBox="1">
            <a:spLocks noChangeArrowheads="1"/>
          </p:cNvSpPr>
          <p:nvPr/>
        </p:nvSpPr>
        <p:spPr bwMode="auto">
          <a:xfrm>
            <a:off x="6315601" y="3462394"/>
            <a:ext cx="827737" cy="23632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ctr" upright="1"/>
          <a:lstStyle>
            <a:defPPr>
              <a:defRPr lang="pt-BR"/>
            </a:defPPr>
            <a:lvl1pPr indent="0" algn="ctr">
              <a:defRPr sz="500" b="1" i="0" strike="noStrike">
                <a:solidFill>
                  <a:srgbClr val="000000"/>
                </a:solidFill>
                <a:latin typeface="Arial"/>
                <a:cs typeface="Arial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pt-BR" dirty="0" smtClean="0"/>
              <a:t>Cliente</a:t>
            </a:r>
            <a:endParaRPr lang="pt-BR" dirty="0"/>
          </a:p>
        </p:txBody>
      </p:sp>
      <p:sp>
        <p:nvSpPr>
          <p:cNvPr id="152" name="Text Box 474"/>
          <p:cNvSpPr txBox="1">
            <a:spLocks noChangeArrowheads="1"/>
          </p:cNvSpPr>
          <p:nvPr/>
        </p:nvSpPr>
        <p:spPr bwMode="auto">
          <a:xfrm>
            <a:off x="5464422" y="5519371"/>
            <a:ext cx="937737" cy="137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defPPr>
              <a:defRPr lang="pt-BR"/>
            </a:defPPr>
            <a:lvl1pPr indent="0" algn="ctr">
              <a:defRPr sz="500" b="1" i="0" strike="noStrike">
                <a:latin typeface="Arial"/>
                <a:cs typeface="Arial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pt-BR" dirty="0"/>
              <a:t>Cliente</a:t>
            </a:r>
          </a:p>
        </p:txBody>
      </p:sp>
      <p:cxnSp>
        <p:nvCxnSpPr>
          <p:cNvPr id="154" name="Conector angulado 153"/>
          <p:cNvCxnSpPr/>
          <p:nvPr/>
        </p:nvCxnSpPr>
        <p:spPr>
          <a:xfrm rot="10800000" flipV="1">
            <a:off x="6479633" y="5415880"/>
            <a:ext cx="237022" cy="212557"/>
          </a:xfrm>
          <a:prstGeom prst="bentConnector3">
            <a:avLst>
              <a:gd name="adj1" fmla="val 50000"/>
            </a:avLst>
          </a:prstGeom>
          <a:ln w="6350">
            <a:solidFill>
              <a:schemeClr val="accent6">
                <a:lumMod val="7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angulado 154"/>
          <p:cNvCxnSpPr/>
          <p:nvPr/>
        </p:nvCxnSpPr>
        <p:spPr>
          <a:xfrm rot="5400000">
            <a:off x="6641199" y="3227813"/>
            <a:ext cx="327870" cy="152854"/>
          </a:xfrm>
          <a:prstGeom prst="bentConnector3">
            <a:avLst>
              <a:gd name="adj1" fmla="val 50000"/>
            </a:avLst>
          </a:prstGeom>
          <a:ln w="6350">
            <a:solidFill>
              <a:schemeClr val="accent6">
                <a:lumMod val="7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8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upo 11"/>
          <p:cNvGrpSpPr>
            <a:grpSpLocks/>
          </p:cNvGrpSpPr>
          <p:nvPr/>
        </p:nvGrpSpPr>
        <p:grpSpPr bwMode="auto">
          <a:xfrm>
            <a:off x="0" y="260648"/>
            <a:ext cx="9144000" cy="772716"/>
            <a:chOff x="0" y="241300"/>
            <a:chExt cx="12192000" cy="1030255"/>
          </a:xfrm>
        </p:grpSpPr>
        <p:grpSp>
          <p:nvGrpSpPr>
            <p:cNvPr id="32773" name="Grupo 12"/>
            <p:cNvGrpSpPr>
              <a:grpSpLocks/>
            </p:cNvGrpSpPr>
            <p:nvPr/>
          </p:nvGrpSpPr>
          <p:grpSpPr bwMode="auto">
            <a:xfrm>
              <a:off x="0" y="241300"/>
              <a:ext cx="12192000" cy="1030255"/>
              <a:chOff x="0" y="241300"/>
              <a:chExt cx="12192000" cy="1030255"/>
            </a:xfrm>
          </p:grpSpPr>
          <p:sp>
            <p:nvSpPr>
              <p:cNvPr id="17" name="Retângulo 16"/>
              <p:cNvSpPr/>
              <p:nvPr/>
            </p:nvSpPr>
            <p:spPr>
              <a:xfrm>
                <a:off x="10709275" y="242888"/>
                <a:ext cx="1482725" cy="1028667"/>
              </a:xfrm>
              <a:prstGeom prst="rect">
                <a:avLst/>
              </a:prstGeom>
              <a:solidFill>
                <a:srgbClr val="00A65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350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0" y="241300"/>
                <a:ext cx="10718800" cy="1028667"/>
              </a:xfrm>
              <a:prstGeom prst="rect">
                <a:avLst/>
              </a:prstGeom>
              <a:solidFill>
                <a:srgbClr val="0272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350"/>
              </a:p>
            </p:txBody>
          </p:sp>
        </p:grpSp>
        <p:sp>
          <p:nvSpPr>
            <p:cNvPr id="14" name="Retângulo 13"/>
            <p:cNvSpPr/>
            <p:nvPr/>
          </p:nvSpPr>
          <p:spPr>
            <a:xfrm>
              <a:off x="10709275" y="242888"/>
              <a:ext cx="1028700" cy="1028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2080875" y="242888"/>
              <a:ext cx="111125" cy="1028667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/>
            </a:p>
          </p:txBody>
        </p:sp>
        <p:pic>
          <p:nvPicPr>
            <p:cNvPr id="32776" name="Imagem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841929" y="482618"/>
              <a:ext cx="776492" cy="568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0" name="CaixaDeTexto 7"/>
          <p:cNvSpPr txBox="1">
            <a:spLocks noChangeArrowheads="1"/>
          </p:cNvSpPr>
          <p:nvPr/>
        </p:nvSpPr>
        <p:spPr bwMode="auto">
          <a:xfrm>
            <a:off x="197825" y="702371"/>
            <a:ext cx="34853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Fluxograma de Atendimento à Emergência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85737" y="1210202"/>
            <a:ext cx="8617744" cy="13619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Aft>
                <a:spcPts val="900"/>
              </a:spcAft>
              <a:buClr>
                <a:srgbClr val="00A651"/>
              </a:buClr>
              <a:buSzPct val="150000"/>
            </a:pP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Elaborado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por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: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Lucas Alves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Meira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cs typeface="Segoe UI" pitchFamily="34" charset="0"/>
            </a:endParaRPr>
          </a:p>
          <a:p>
            <a:pPr algn="just" eaLnBrk="0" hangingPunct="0">
              <a:lnSpc>
                <a:spcPct val="150000"/>
              </a:lnSpc>
              <a:spcAft>
                <a:spcPts val="900"/>
              </a:spcAft>
              <a:buClr>
                <a:srgbClr val="00A651"/>
              </a:buClr>
              <a:buSzPct val="15000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Data da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Elaboração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: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04/05/2020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cs typeface="Segoe UI" pitchFamily="34" charset="0"/>
            </a:endParaRPr>
          </a:p>
          <a:p>
            <a:pPr algn="just" eaLnBrk="0" hangingPunct="0">
              <a:lnSpc>
                <a:spcPct val="150000"/>
              </a:lnSpc>
              <a:spcAft>
                <a:spcPts val="900"/>
              </a:spcAft>
              <a:buClr>
                <a:srgbClr val="00A651"/>
              </a:buClr>
              <a:buSzPct val="150000"/>
            </a:pP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Público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Alvo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: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Todos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os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funcionários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 da Santos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Brasil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.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cs typeface="Segoe UI" pitchFamily="34" charset="0"/>
            </a:endParaRPr>
          </a:p>
        </p:txBody>
      </p: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197824" y="292796"/>
            <a:ext cx="135113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700" b="1" dirty="0" smtClean="0">
                <a:solidFill>
                  <a:schemeClr val="bg1"/>
                </a:solidFill>
              </a:rPr>
              <a:t>Anexo II</a:t>
            </a:r>
            <a:endParaRPr lang="pt-BR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4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m 9" descr="IMG_01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352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4" name="Grupo 8"/>
          <p:cNvGrpSpPr>
            <a:grpSpLocks/>
          </p:cNvGrpSpPr>
          <p:nvPr/>
        </p:nvGrpSpPr>
        <p:grpSpPr bwMode="auto">
          <a:xfrm>
            <a:off x="2622948" y="2752825"/>
            <a:ext cx="3898106" cy="1958578"/>
            <a:chOff x="3538200" y="1603842"/>
            <a:chExt cx="5196084" cy="2611603"/>
          </a:xfrm>
        </p:grpSpPr>
        <p:grpSp>
          <p:nvGrpSpPr>
            <p:cNvPr id="33795" name="Grupo 5"/>
            <p:cNvGrpSpPr>
              <a:grpSpLocks/>
            </p:cNvGrpSpPr>
            <p:nvPr/>
          </p:nvGrpSpPr>
          <p:grpSpPr bwMode="auto">
            <a:xfrm>
              <a:off x="3538200" y="1603842"/>
              <a:ext cx="2598058" cy="2598058"/>
              <a:chOff x="3321731" y="2104571"/>
              <a:chExt cx="2598058" cy="2598058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3321731" y="2104571"/>
                <a:ext cx="2598041" cy="25973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350">
                  <a:solidFill>
                    <a:prstClr val="white"/>
                  </a:solidFill>
                </a:endParaRPr>
              </a:p>
            </p:txBody>
          </p:sp>
          <p:pic>
            <p:nvPicPr>
              <p:cNvPr id="33799" name="Picture 2" descr="http://www.grupoupdate.com.br/bd/downloads/logo_SANTOS_BRASIL_5_00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76206" y="2364014"/>
                <a:ext cx="2289108" cy="2079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Retângulo 7"/>
            <p:cNvSpPr/>
            <p:nvPr/>
          </p:nvSpPr>
          <p:spPr>
            <a:xfrm>
              <a:off x="6134655" y="1616543"/>
              <a:ext cx="2599629" cy="259890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/>
            </a:p>
          </p:txBody>
        </p:sp>
        <p:sp>
          <p:nvSpPr>
            <p:cNvPr id="33797" name="CaixaDeTexto 6"/>
            <p:cNvSpPr txBox="1">
              <a:spLocks noChangeArrowheads="1"/>
            </p:cNvSpPr>
            <p:nvPr/>
          </p:nvSpPr>
          <p:spPr bwMode="auto">
            <a:xfrm>
              <a:off x="6207271" y="2530646"/>
              <a:ext cx="2334129" cy="677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700" dirty="0">
                  <a:solidFill>
                    <a:schemeClr val="bg1"/>
                  </a:solidFill>
                </a:rPr>
                <a:t>Obrigado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293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417</Words>
  <Application>Microsoft Office PowerPoint</Application>
  <PresentationFormat>Apresentação na tela (4:3)</PresentationFormat>
  <Paragraphs>120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Rogerio Fernandes Costa</dc:creator>
  <cp:lastModifiedBy>Lucas Alves Meira</cp:lastModifiedBy>
  <cp:revision>90</cp:revision>
  <cp:lastPrinted>2017-05-03T21:32:21Z</cp:lastPrinted>
  <dcterms:created xsi:type="dcterms:W3CDTF">2017-02-07T12:10:29Z</dcterms:created>
  <dcterms:modified xsi:type="dcterms:W3CDTF">2020-06-29T13:54:37Z</dcterms:modified>
</cp:coreProperties>
</file>