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99" r:id="rId5"/>
    <p:sldId id="354" r:id="rId6"/>
    <p:sldId id="291" r:id="rId7"/>
    <p:sldId id="267" r:id="rId8"/>
    <p:sldId id="403" r:id="rId9"/>
    <p:sldId id="404" r:id="rId10"/>
    <p:sldId id="303" r:id="rId11"/>
    <p:sldId id="355" r:id="rId12"/>
    <p:sldId id="356" r:id="rId13"/>
    <p:sldId id="377" r:id="rId14"/>
    <p:sldId id="358" r:id="rId15"/>
    <p:sldId id="304" r:id="rId16"/>
    <p:sldId id="305" r:id="rId17"/>
    <p:sldId id="306" r:id="rId18"/>
    <p:sldId id="311" r:id="rId19"/>
    <p:sldId id="396" r:id="rId20"/>
    <p:sldId id="398" r:id="rId21"/>
    <p:sldId id="337" r:id="rId22"/>
    <p:sldId id="316" r:id="rId23"/>
    <p:sldId id="317" r:id="rId24"/>
    <p:sldId id="319" r:id="rId25"/>
    <p:sldId id="402" r:id="rId26"/>
    <p:sldId id="385" r:id="rId27"/>
    <p:sldId id="386" r:id="rId28"/>
    <p:sldId id="400" r:id="rId29"/>
    <p:sldId id="405" r:id="rId30"/>
    <p:sldId id="389" r:id="rId31"/>
    <p:sldId id="390" r:id="rId32"/>
    <p:sldId id="401" r:id="rId33"/>
    <p:sldId id="289" r:id="rId34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F545"/>
    <a:srgbClr val="408B25"/>
    <a:srgbClr val="E53527"/>
    <a:srgbClr val="003E66"/>
    <a:srgbClr val="7C7B7B"/>
    <a:srgbClr val="94D1F0"/>
    <a:srgbClr val="C40621"/>
    <a:srgbClr val="736D6B"/>
    <a:srgbClr val="004F9E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ACCC9-913E-44CB-9A16-44E4D5E36FB4}" type="datetimeFigureOut">
              <a:rPr lang="pt-BR" smtClean="0"/>
              <a:t>24/08/2023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33833-6095-4240-B53A-46B59B951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54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3833-6095-4240-B53A-46B59B95186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7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3833-6095-4240-B53A-46B59B951867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24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3833-6095-4240-B53A-46B59B951867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69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5FE3932B-6248-3B44-9BD6-1A9C198F1DD8}"/>
              </a:ext>
            </a:extLst>
          </p:cNvPr>
          <p:cNvSpPr/>
          <p:nvPr userDrawn="1"/>
        </p:nvSpPr>
        <p:spPr>
          <a:xfrm>
            <a:off x="1" y="0"/>
            <a:ext cx="12230791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E7A4-AE49-4E0E-A91D-FBF33152BAA4}" type="datetimeFigureOut">
              <a:rPr lang="pt-BR" smtClean="0"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87B1-A88E-4996-B6B5-962F94EC6C0C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0560" y="302943"/>
            <a:ext cx="1166687" cy="457952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4769080" y="832658"/>
            <a:ext cx="1989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i="0">
                <a:latin typeface="Arial" panose="020B0604020202020204" pitchFamily="34" charset="0"/>
                <a:cs typeface="Arial" panose="020B0604020202020204" pitchFamily="34" charset="0"/>
              </a:rPr>
              <a:t>São Bernardo do Campo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846AEAEC-C036-9944-9B8E-7E8941E8BC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792" y="4506191"/>
            <a:ext cx="3227973" cy="235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3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81401" y="320907"/>
            <a:ext cx="5994400" cy="315655"/>
          </a:xfrm>
        </p:spPr>
        <p:txBody>
          <a:bodyPr anchor="ctr">
            <a:noAutofit/>
          </a:bodyPr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81401" y="636562"/>
            <a:ext cx="5994400" cy="280005"/>
          </a:xfrm>
        </p:spPr>
        <p:txBody>
          <a:bodyPr>
            <a:noAutofit/>
          </a:bodyPr>
          <a:lstStyle>
            <a:lvl1pPr marL="0" indent="0" algn="l"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E7A4-AE49-4E0E-A91D-FBF33152BAA4}" type="datetimeFigureOut">
              <a:rPr lang="pt-BR" smtClean="0"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87B1-A88E-4996-B6B5-962F94EC6C0C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195" y="308299"/>
            <a:ext cx="1231955" cy="483571"/>
          </a:xfrm>
          <a:prstGeom prst="rect">
            <a:avLst/>
          </a:prstGeom>
        </p:spPr>
      </p:pic>
      <p:sp>
        <p:nvSpPr>
          <p:cNvPr id="8" name="CaixaDeTexto 7"/>
          <p:cNvSpPr txBox="1"/>
          <p:nvPr userDrawn="1"/>
        </p:nvSpPr>
        <p:spPr>
          <a:xfrm>
            <a:off x="2146301" y="320907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200" b="0" i="0">
                <a:latin typeface="Arial" panose="020B0604020202020204" pitchFamily="34" charset="0"/>
                <a:cs typeface="Arial" panose="020B0604020202020204" pitchFamily="34" charset="0"/>
              </a:rPr>
              <a:t>São Bernardo </a:t>
            </a:r>
          </a:p>
          <a:p>
            <a:pPr algn="l"/>
            <a:r>
              <a:rPr lang="pt-BR" sz="1200" b="0" i="0">
                <a:latin typeface="Arial" panose="020B0604020202020204" pitchFamily="34" charset="0"/>
                <a:cs typeface="Arial" panose="020B0604020202020204" pitchFamily="34" charset="0"/>
              </a:rPr>
              <a:t>do Campo</a:t>
            </a:r>
          </a:p>
        </p:txBody>
      </p:sp>
      <p:cxnSp>
        <p:nvCxnSpPr>
          <p:cNvPr id="11" name="Conector reto 10"/>
          <p:cNvCxnSpPr/>
          <p:nvPr userDrawn="1"/>
        </p:nvCxnSpPr>
        <p:spPr>
          <a:xfrm>
            <a:off x="2025651" y="286182"/>
            <a:ext cx="0" cy="534490"/>
          </a:xfrm>
          <a:prstGeom prst="line">
            <a:avLst/>
          </a:prstGeom>
          <a:ln w="8255">
            <a:solidFill>
              <a:srgbClr val="129A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77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14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07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F256CB7-5EFA-4841-B359-7D66E75FE3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BCABDBB-C511-8B45-8CAE-FCD1BA94E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03007" y="2588887"/>
            <a:ext cx="2185987" cy="125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6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1" y="1346366"/>
            <a:ext cx="10515600" cy="355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6E7A4-AE49-4E0E-A91D-FBF33152BAA4}" type="datetimeFigureOut">
              <a:rPr lang="pt-BR" smtClean="0"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487B1-A88E-4996-B6B5-962F94EC6C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95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3" r:id="rId3"/>
    <p:sldLayoutId id="2147483652" r:id="rId4"/>
    <p:sldLayoutId id="2147483651" r:id="rId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1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provasantos.acto.net.br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4E4E893-B12F-A346-B46E-95BD840E2A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4F9E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C08A97B-D052-D94F-80CB-7873885D93AE}"/>
              </a:ext>
            </a:extLst>
          </p:cNvPr>
          <p:cNvSpPr txBox="1">
            <a:spLocks/>
          </p:cNvSpPr>
          <p:nvPr/>
        </p:nvSpPr>
        <p:spPr>
          <a:xfrm>
            <a:off x="3291764" y="2036505"/>
            <a:ext cx="7424382" cy="289048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Manual de Utilização do Sistema Aprova Santos</a:t>
            </a:r>
            <a:endParaRPr lang="pt-BR" sz="9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F11375E-D341-934D-8854-5C5B7917A626}"/>
              </a:ext>
            </a:extLst>
          </p:cNvPr>
          <p:cNvSpPr txBox="1">
            <a:spLocks/>
          </p:cNvSpPr>
          <p:nvPr/>
        </p:nvSpPr>
        <p:spPr>
          <a:xfrm>
            <a:off x="3406064" y="5403236"/>
            <a:ext cx="1370122" cy="826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pt-BR" sz="4000" b="1" dirty="0">
                <a:solidFill>
                  <a:srgbClr val="92D050"/>
                </a:solidFill>
                <a:latin typeface="Arial"/>
                <a:cs typeface="Arial"/>
              </a:rPr>
              <a:t>2023</a:t>
            </a:r>
            <a:endParaRPr lang="pt-BR" sz="4000" b="1" dirty="0">
              <a:solidFill>
                <a:srgbClr val="92D050"/>
              </a:solidFill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201611A-F514-3349-93A2-79033DDE81F5}"/>
              </a:ext>
            </a:extLst>
          </p:cNvPr>
          <p:cNvCxnSpPr>
            <a:cxnSpLocks/>
          </p:cNvCxnSpPr>
          <p:nvPr/>
        </p:nvCxnSpPr>
        <p:spPr>
          <a:xfrm>
            <a:off x="3486150" y="5283200"/>
            <a:ext cx="4006850" cy="0"/>
          </a:xfrm>
          <a:prstGeom prst="line">
            <a:avLst/>
          </a:prstGeom>
          <a:ln w="952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áfico 9">
            <a:extLst>
              <a:ext uri="{FF2B5EF4-FFF2-40B4-BE49-F238E27FC236}">
                <a16:creationId xmlns:a16="http://schemas.microsoft.com/office/drawing/2014/main" id="{C8F84DB4-D871-194A-9ECE-BD7E79ABA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800" y="184675"/>
            <a:ext cx="1943100" cy="19431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2ED72B4-B255-65AD-F5C0-70155DD28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34" y="461706"/>
            <a:ext cx="1671513" cy="181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1D41FCFE-F0C3-EC07-BCC5-886937C4C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015277" y="4793373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7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7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216E7CD8-57E3-FE05-1398-F278454C9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33" y="4122207"/>
            <a:ext cx="6067285" cy="253623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668855A8-0321-2747-A314-1AC1FDB21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04273" y="5835206"/>
            <a:ext cx="3505198" cy="1032539"/>
          </a:xfrm>
          <a:prstGeom prst="rect">
            <a:avLst/>
          </a:prstGeom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068550D9-B527-42F0-B712-AAD0D0BCC702}"/>
              </a:ext>
            </a:extLst>
          </p:cNvPr>
          <p:cNvSpPr/>
          <p:nvPr/>
        </p:nvSpPr>
        <p:spPr>
          <a:xfrm>
            <a:off x="4269409" y="1684967"/>
            <a:ext cx="1382187" cy="18407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100" dirty="0">
                <a:solidFill>
                  <a:srgbClr val="000000"/>
                </a:solidFill>
                <a:ea typeface="+mn-lt"/>
                <a:cs typeface="+mn-lt"/>
              </a:rPr>
              <a:t>Dentro da opção alerta existe as modalidades de notificações e mensagens. </a:t>
            </a:r>
            <a:endParaRPr lang="pt-BR" sz="1100" dirty="0">
              <a:solidFill>
                <a:srgbClr val="00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D2997C-AE23-4CB0-8747-4762C4DD7711}"/>
              </a:ext>
            </a:extLst>
          </p:cNvPr>
          <p:cNvSpPr txBox="1"/>
          <p:nvPr/>
        </p:nvSpPr>
        <p:spPr>
          <a:xfrm>
            <a:off x="9127317" y="1142940"/>
            <a:ext cx="2964069" cy="2827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200" dirty="0">
                <a:ea typeface="+mn-lt"/>
                <a:cs typeface="+mn-lt"/>
              </a:rPr>
              <a:t>Nesta modalidade serão apresentadas ao usuário logado todas as mensagens e notificações, sendo na aba de Notificações as tarefas e serviços que estão </a:t>
            </a:r>
            <a:r>
              <a:rPr lang="pt-BR" sz="1200" b="1" dirty="0">
                <a:ea typeface="+mn-lt"/>
                <a:cs typeface="+mn-lt"/>
              </a:rPr>
              <a:t>pendentes </a:t>
            </a:r>
            <a:r>
              <a:rPr lang="pt-BR" sz="1200" dirty="0">
                <a:ea typeface="+mn-lt"/>
                <a:cs typeface="+mn-lt"/>
              </a:rPr>
              <a:t>de atuação e responsabilidade de execução do usuário logado (como padrão irá aparecer número da OS e a etapa que está parada).</a:t>
            </a:r>
            <a:endParaRPr lang="pt-BR" sz="1200" dirty="0"/>
          </a:p>
        </p:txBody>
      </p:sp>
      <p:pic>
        <p:nvPicPr>
          <p:cNvPr id="11" name="Imagem 13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2F9F15BB-4C2C-4CB7-B074-728D64E9F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55" y="1089242"/>
            <a:ext cx="2964069" cy="2795369"/>
          </a:xfrm>
          <a:prstGeom prst="rect">
            <a:avLst/>
          </a:prstGeom>
        </p:spPr>
      </p:pic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BF7955DD-1866-49EA-B677-AE7BA09659A4}"/>
              </a:ext>
            </a:extLst>
          </p:cNvPr>
          <p:cNvCxnSpPr/>
          <p:nvPr/>
        </p:nvCxnSpPr>
        <p:spPr>
          <a:xfrm flipH="1" flipV="1">
            <a:off x="3339547" y="1467677"/>
            <a:ext cx="929862" cy="852557"/>
          </a:xfrm>
          <a:prstGeom prst="straightConnector1">
            <a:avLst/>
          </a:prstGeom>
          <a:ln w="57150">
            <a:solidFill>
              <a:srgbClr val="E535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A57C4E44-B172-48DD-ACE9-7B4B6493D5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3616" y="1274555"/>
            <a:ext cx="2776330" cy="2469017"/>
          </a:xfrm>
          <a:prstGeom prst="rect">
            <a:avLst/>
          </a:prstGeom>
        </p:spPr>
      </p:pic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562F05D4-D4C7-4D7A-8DE7-C0E19BDDAF7A}"/>
              </a:ext>
            </a:extLst>
          </p:cNvPr>
          <p:cNvSpPr/>
          <p:nvPr/>
        </p:nvSpPr>
        <p:spPr>
          <a:xfrm>
            <a:off x="6665152" y="4633646"/>
            <a:ext cx="2234669" cy="17893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100" dirty="0">
                <a:solidFill>
                  <a:srgbClr val="000000"/>
                </a:solidFill>
                <a:ea typeface="+mn-lt"/>
                <a:cs typeface="+mn-lt"/>
              </a:rPr>
              <a:t>Clicando em uma das notificações vocês podem ver a descrição da notificação e clicando em Visualizar vocês podem ir direto a OS para efetuar o atendimento. </a:t>
            </a:r>
            <a:endParaRPr lang="pt-BR" sz="1100" dirty="0">
              <a:solidFill>
                <a:srgbClr val="000000"/>
              </a:solidFill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C8C858F5-02CF-4FCB-8846-637EEFE77E32}"/>
              </a:ext>
            </a:extLst>
          </p:cNvPr>
          <p:cNvCxnSpPr>
            <a:cxnSpLocks/>
          </p:cNvCxnSpPr>
          <p:nvPr/>
        </p:nvCxnSpPr>
        <p:spPr>
          <a:xfrm flipH="1" flipV="1">
            <a:off x="5959011" y="4952144"/>
            <a:ext cx="706141" cy="415398"/>
          </a:xfrm>
          <a:prstGeom prst="straightConnector1">
            <a:avLst/>
          </a:prstGeom>
          <a:ln w="28575">
            <a:solidFill>
              <a:srgbClr val="E535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id="{5034A22A-0441-0DD6-F90F-E93F95F454C2}"/>
              </a:ext>
            </a:extLst>
          </p:cNvPr>
          <p:cNvSpPr>
            <a:spLocks noGrp="1"/>
          </p:cNvSpPr>
          <p:nvPr/>
        </p:nvSpPr>
        <p:spPr>
          <a:xfrm>
            <a:off x="0" y="21191"/>
            <a:ext cx="12192000" cy="80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A9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BEM VINDO AO APROVA SANTOS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31033B2-145A-9032-FC40-9EF9F9755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11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to 2">
            <a:extLst>
              <a:ext uri="{FF2B5EF4-FFF2-40B4-BE49-F238E27FC236}">
                <a16:creationId xmlns:a16="http://schemas.microsoft.com/office/drawing/2014/main" id="{8E74211D-A976-00F3-AFF4-931164433AA6}"/>
              </a:ext>
            </a:extLst>
          </p:cNvPr>
          <p:cNvCxnSpPr>
            <a:cxnSpLocks/>
          </p:cNvCxnSpPr>
          <p:nvPr/>
        </p:nvCxnSpPr>
        <p:spPr>
          <a:xfrm flipH="1">
            <a:off x="215757" y="1055976"/>
            <a:ext cx="11722814" cy="0"/>
          </a:xfrm>
          <a:prstGeom prst="line">
            <a:avLst/>
          </a:prstGeom>
          <a:ln w="34925">
            <a:solidFill>
              <a:srgbClr val="7BF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10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7">
            <a:extLst>
              <a:ext uri="{FF2B5EF4-FFF2-40B4-BE49-F238E27FC236}">
                <a16:creationId xmlns:a16="http://schemas.microsoft.com/office/drawing/2014/main" id="{74676AAC-5367-4942-9CB5-ED1CBCAC7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54" y="5569"/>
            <a:ext cx="12163095" cy="6846863"/>
          </a:xfrm>
          <a:prstGeom prst="rect">
            <a:avLst/>
          </a:prstGeom>
        </p:spPr>
      </p:pic>
      <p:sp>
        <p:nvSpPr>
          <p:cNvPr id="3" name="Triângulo Retângulo 2">
            <a:extLst>
              <a:ext uri="{FF2B5EF4-FFF2-40B4-BE49-F238E27FC236}">
                <a16:creationId xmlns:a16="http://schemas.microsoft.com/office/drawing/2014/main" id="{3189FFD0-3852-5942-AE64-44A62A4F6954}"/>
              </a:ext>
            </a:extLst>
          </p:cNvPr>
          <p:cNvSpPr/>
          <p:nvPr/>
        </p:nvSpPr>
        <p:spPr>
          <a:xfrm rot="5400000">
            <a:off x="876052" y="-876054"/>
            <a:ext cx="4896468" cy="66485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F8C215-94B5-A545-9382-26EE114D8CB4}"/>
              </a:ext>
            </a:extLst>
          </p:cNvPr>
          <p:cNvSpPr txBox="1"/>
          <p:nvPr/>
        </p:nvSpPr>
        <p:spPr>
          <a:xfrm>
            <a:off x="584055" y="253688"/>
            <a:ext cx="510237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/>
                <a:cs typeface="Arial"/>
              </a:rPr>
              <a:t>ABERTURA DA SOLICITAÇÃO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9F19585-C9BC-3741-99C5-26B5ACA2B883}"/>
              </a:ext>
            </a:extLst>
          </p:cNvPr>
          <p:cNvSpPr/>
          <p:nvPr/>
        </p:nvSpPr>
        <p:spPr>
          <a:xfrm>
            <a:off x="676173" y="689820"/>
            <a:ext cx="269977" cy="49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671AC6C-B054-4812-89EF-9E8D6905CB9A}"/>
              </a:ext>
            </a:extLst>
          </p:cNvPr>
          <p:cNvSpPr txBox="1"/>
          <p:nvPr/>
        </p:nvSpPr>
        <p:spPr>
          <a:xfrm>
            <a:off x="309964" y="5756583"/>
            <a:ext cx="4037183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Abertura da solicitação</a:t>
            </a:r>
            <a:r>
              <a:rPr lang="pt-BR" sz="2400" b="1" dirty="0">
                <a:solidFill>
                  <a:srgbClr val="003E66"/>
                </a:solidFill>
                <a:latin typeface="Arial"/>
                <a:cs typeface="Arial"/>
              </a:rPr>
              <a:t>.</a:t>
            </a:r>
            <a:endParaRPr lang="pt-BR" sz="2400" b="1" dirty="0">
              <a:solidFill>
                <a:srgbClr val="003E66"/>
              </a:solidFill>
              <a:latin typeface="Arial"/>
              <a:ea typeface="+mn-lt"/>
              <a:cs typeface="Arial"/>
            </a:endParaRP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344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35E33C48-2802-C5ED-0C6E-BB8C7C709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78" y="1227364"/>
            <a:ext cx="10173223" cy="5092962"/>
          </a:xfrm>
          <a:prstGeom prst="rect">
            <a:avLst/>
          </a:prstGeom>
        </p:spPr>
      </p:pic>
      <p:cxnSp>
        <p:nvCxnSpPr>
          <p:cNvPr id="8" name="Conector reto 10">
            <a:extLst>
              <a:ext uri="{FF2B5EF4-FFF2-40B4-BE49-F238E27FC236}">
                <a16:creationId xmlns:a16="http://schemas.microsoft.com/office/drawing/2014/main" id="{29EF0DDC-B85E-DD47-B09E-67D752613F40}"/>
              </a:ext>
            </a:extLst>
          </p:cNvPr>
          <p:cNvCxnSpPr>
            <a:cxnSpLocks/>
          </p:cNvCxnSpPr>
          <p:nvPr/>
        </p:nvCxnSpPr>
        <p:spPr>
          <a:xfrm>
            <a:off x="2396068" y="289778"/>
            <a:ext cx="0" cy="534490"/>
          </a:xfrm>
          <a:prstGeom prst="line">
            <a:avLst/>
          </a:prstGeom>
          <a:ln w="8255">
            <a:solidFill>
              <a:srgbClr val="003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7002BB4A-5503-48DC-BE55-51204E292847}"/>
              </a:ext>
            </a:extLst>
          </p:cNvPr>
          <p:cNvSpPr/>
          <p:nvPr/>
        </p:nvSpPr>
        <p:spPr>
          <a:xfrm>
            <a:off x="284415" y="4176890"/>
            <a:ext cx="1732579" cy="5746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ysClr val="windowText" lastClr="000000"/>
                </a:solidFill>
              </a:rPr>
              <a:t>Clicar em Serviços</a:t>
            </a:r>
          </a:p>
        </p:txBody>
      </p: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B39E6651-17B0-4460-904A-1F1353126DE4}"/>
              </a:ext>
            </a:extLst>
          </p:cNvPr>
          <p:cNvCxnSpPr>
            <a:cxnSpLocks/>
          </p:cNvCxnSpPr>
          <p:nvPr/>
        </p:nvCxnSpPr>
        <p:spPr>
          <a:xfrm rot="16200000" flipV="1">
            <a:off x="396170" y="3422353"/>
            <a:ext cx="1156079" cy="352993"/>
          </a:xfrm>
          <a:prstGeom prst="bentConnector3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BE604C1-369A-2731-F92D-C5083D867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11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CEAB657F-D7EE-D9F2-53AB-D58C906E9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86802" y="5789720"/>
            <a:ext cx="3505198" cy="103253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82DC9C5-F008-D87A-0D19-3A6B91BDC638}"/>
              </a:ext>
            </a:extLst>
          </p:cNvPr>
          <p:cNvSpPr>
            <a:spLocks noGrp="1"/>
          </p:cNvSpPr>
          <p:nvPr/>
        </p:nvSpPr>
        <p:spPr>
          <a:xfrm>
            <a:off x="1150705" y="75976"/>
            <a:ext cx="9890589" cy="80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A9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BEM VINDO AO APROVA SANTOS</a:t>
            </a:r>
          </a:p>
        </p:txBody>
      </p:sp>
      <p:cxnSp>
        <p:nvCxnSpPr>
          <p:cNvPr id="11" name="Conector Reto 2">
            <a:extLst>
              <a:ext uri="{FF2B5EF4-FFF2-40B4-BE49-F238E27FC236}">
                <a16:creationId xmlns:a16="http://schemas.microsoft.com/office/drawing/2014/main" id="{05F09D1D-AB06-FA79-5D16-8AF4D85CA832}"/>
              </a:ext>
            </a:extLst>
          </p:cNvPr>
          <p:cNvCxnSpPr>
            <a:cxnSpLocks/>
          </p:cNvCxnSpPr>
          <p:nvPr/>
        </p:nvCxnSpPr>
        <p:spPr>
          <a:xfrm flipH="1">
            <a:off x="215757" y="1055976"/>
            <a:ext cx="11722814" cy="0"/>
          </a:xfrm>
          <a:prstGeom prst="line">
            <a:avLst/>
          </a:prstGeom>
          <a:ln w="34925">
            <a:solidFill>
              <a:srgbClr val="7BF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705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858E74E6-67DF-E85D-0DE9-D45FCF9FF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78" y="1126225"/>
            <a:ext cx="10173223" cy="5092962"/>
          </a:xfrm>
          <a:prstGeom prst="rect">
            <a:avLst/>
          </a:prstGeom>
        </p:spPr>
      </p:pic>
      <p:cxnSp>
        <p:nvCxnSpPr>
          <p:cNvPr id="8" name="Conector reto 10">
            <a:extLst>
              <a:ext uri="{FF2B5EF4-FFF2-40B4-BE49-F238E27FC236}">
                <a16:creationId xmlns:a16="http://schemas.microsoft.com/office/drawing/2014/main" id="{29EF0DDC-B85E-DD47-B09E-67D752613F40}"/>
              </a:ext>
            </a:extLst>
          </p:cNvPr>
          <p:cNvCxnSpPr>
            <a:cxnSpLocks/>
          </p:cNvCxnSpPr>
          <p:nvPr/>
        </p:nvCxnSpPr>
        <p:spPr>
          <a:xfrm>
            <a:off x="2396068" y="289778"/>
            <a:ext cx="0" cy="534490"/>
          </a:xfrm>
          <a:prstGeom prst="line">
            <a:avLst/>
          </a:prstGeom>
          <a:ln w="8255">
            <a:solidFill>
              <a:srgbClr val="003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574EA1C-613C-41A6-8F2D-49B5F11E8EAB}"/>
              </a:ext>
            </a:extLst>
          </p:cNvPr>
          <p:cNvSpPr/>
          <p:nvPr/>
        </p:nvSpPr>
        <p:spPr>
          <a:xfrm>
            <a:off x="4702552" y="2675123"/>
            <a:ext cx="2520182" cy="13920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Clicar em “SERVIÇOS DECONTE CONTROLE DE USO E OCUPAÇÃO DE SOLO"</a:t>
            </a:r>
          </a:p>
        </p:txBody>
      </p: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416980CD-B3C5-4C87-BFAC-8D3867030559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71991" y="3313266"/>
            <a:ext cx="630561" cy="115734"/>
          </a:xfrm>
          <a:prstGeom prst="bentConnector3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CA3E39D0-D3D1-D483-E9BF-36751ED90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11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44A02302-5EDB-DE26-260F-D2A6002E3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86802" y="5789720"/>
            <a:ext cx="3505198" cy="1032539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0F6BEBE8-453D-2ECD-E61E-8BFD8B3C17EC}"/>
              </a:ext>
            </a:extLst>
          </p:cNvPr>
          <p:cNvSpPr>
            <a:spLocks noGrp="1"/>
          </p:cNvSpPr>
          <p:nvPr/>
        </p:nvSpPr>
        <p:spPr>
          <a:xfrm>
            <a:off x="1150705" y="75976"/>
            <a:ext cx="9890589" cy="80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A9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BEM VINDO AO APROVA SANTOS</a:t>
            </a:r>
          </a:p>
        </p:txBody>
      </p:sp>
      <p:cxnSp>
        <p:nvCxnSpPr>
          <p:cNvPr id="13" name="Conector Reto 2">
            <a:extLst>
              <a:ext uri="{FF2B5EF4-FFF2-40B4-BE49-F238E27FC236}">
                <a16:creationId xmlns:a16="http://schemas.microsoft.com/office/drawing/2014/main" id="{BA28D99B-73C1-E81A-22FB-41A55699E316}"/>
              </a:ext>
            </a:extLst>
          </p:cNvPr>
          <p:cNvCxnSpPr>
            <a:cxnSpLocks/>
          </p:cNvCxnSpPr>
          <p:nvPr/>
        </p:nvCxnSpPr>
        <p:spPr>
          <a:xfrm flipH="1">
            <a:off x="215757" y="1055976"/>
            <a:ext cx="11722814" cy="0"/>
          </a:xfrm>
          <a:prstGeom prst="line">
            <a:avLst/>
          </a:prstGeom>
          <a:ln w="34925">
            <a:solidFill>
              <a:srgbClr val="7BF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141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C4381714-FECF-588B-C192-DBA98B71F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21" y="1155278"/>
            <a:ext cx="10122420" cy="5258070"/>
          </a:xfrm>
          <a:prstGeom prst="rect">
            <a:avLst/>
          </a:prstGeom>
        </p:spPr>
      </p:pic>
      <p:cxnSp>
        <p:nvCxnSpPr>
          <p:cNvPr id="8" name="Conector reto 10">
            <a:extLst>
              <a:ext uri="{FF2B5EF4-FFF2-40B4-BE49-F238E27FC236}">
                <a16:creationId xmlns:a16="http://schemas.microsoft.com/office/drawing/2014/main" id="{29EF0DDC-B85E-DD47-B09E-67D752613F40}"/>
              </a:ext>
            </a:extLst>
          </p:cNvPr>
          <p:cNvCxnSpPr>
            <a:cxnSpLocks/>
          </p:cNvCxnSpPr>
          <p:nvPr/>
        </p:nvCxnSpPr>
        <p:spPr>
          <a:xfrm>
            <a:off x="2396068" y="289778"/>
            <a:ext cx="0" cy="534490"/>
          </a:xfrm>
          <a:prstGeom prst="line">
            <a:avLst/>
          </a:prstGeom>
          <a:ln w="8255">
            <a:solidFill>
              <a:srgbClr val="003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Agrupar 8">
            <a:extLst>
              <a:ext uri="{FF2B5EF4-FFF2-40B4-BE49-F238E27FC236}">
                <a16:creationId xmlns:a16="http://schemas.microsoft.com/office/drawing/2014/main" id="{1A207036-D280-F755-F82C-21AAAF15587B}"/>
              </a:ext>
            </a:extLst>
          </p:cNvPr>
          <p:cNvGrpSpPr/>
          <p:nvPr/>
        </p:nvGrpSpPr>
        <p:grpSpPr>
          <a:xfrm>
            <a:off x="3406927" y="3955552"/>
            <a:ext cx="1733911" cy="1731573"/>
            <a:chOff x="3495133" y="2235510"/>
            <a:chExt cx="1733911" cy="1731573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16F0FB47-5223-4FF9-8197-1800966F31A4}"/>
                </a:ext>
              </a:extLst>
            </p:cNvPr>
            <p:cNvSpPr/>
            <p:nvPr/>
          </p:nvSpPr>
          <p:spPr>
            <a:xfrm>
              <a:off x="3495133" y="3002014"/>
              <a:ext cx="1733911" cy="96506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t-BR" sz="1000" dirty="0">
                  <a:solidFill>
                    <a:schemeClr val="tx1"/>
                  </a:solidFill>
                </a:rPr>
                <a:t>Clicar no Serviço desejado</a:t>
              </a:r>
            </a:p>
          </p:txBody>
        </p:sp>
        <p:cxnSp>
          <p:nvCxnSpPr>
            <p:cNvPr id="13" name="Conector: Angulado 12">
              <a:extLst>
                <a:ext uri="{FF2B5EF4-FFF2-40B4-BE49-F238E27FC236}">
                  <a16:creationId xmlns:a16="http://schemas.microsoft.com/office/drawing/2014/main" id="{9B9A00FA-D371-666E-6D9B-AE5378435C1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664545" y="2296224"/>
              <a:ext cx="758258" cy="636829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718C9F8E-33B0-7AEF-5F34-69D1DC387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11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AEE87E54-888C-6213-2E59-423AA4F1F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86802" y="5789720"/>
            <a:ext cx="3505198" cy="1032539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6FE6C32B-F336-C44F-68AB-8F0E3AEE865E}"/>
              </a:ext>
            </a:extLst>
          </p:cNvPr>
          <p:cNvSpPr>
            <a:spLocks noGrp="1"/>
          </p:cNvSpPr>
          <p:nvPr/>
        </p:nvSpPr>
        <p:spPr>
          <a:xfrm>
            <a:off x="1150705" y="75976"/>
            <a:ext cx="9890589" cy="80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A9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BEM VINDO AO APROVA SANTOS</a:t>
            </a:r>
          </a:p>
        </p:txBody>
      </p:sp>
      <p:cxnSp>
        <p:nvCxnSpPr>
          <p:cNvPr id="16" name="Conector Reto 2">
            <a:extLst>
              <a:ext uri="{FF2B5EF4-FFF2-40B4-BE49-F238E27FC236}">
                <a16:creationId xmlns:a16="http://schemas.microsoft.com/office/drawing/2014/main" id="{9C884487-FA9F-53E0-2E78-54D99E192911}"/>
              </a:ext>
            </a:extLst>
          </p:cNvPr>
          <p:cNvCxnSpPr>
            <a:cxnSpLocks/>
          </p:cNvCxnSpPr>
          <p:nvPr/>
        </p:nvCxnSpPr>
        <p:spPr>
          <a:xfrm flipH="1">
            <a:off x="215757" y="1055976"/>
            <a:ext cx="11722814" cy="0"/>
          </a:xfrm>
          <a:prstGeom prst="line">
            <a:avLst/>
          </a:prstGeom>
          <a:ln w="34925">
            <a:solidFill>
              <a:srgbClr val="7BF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F52D104C-6E81-92E2-8C66-49C07F580693}"/>
              </a:ext>
            </a:extLst>
          </p:cNvPr>
          <p:cNvGrpSpPr/>
          <p:nvPr/>
        </p:nvGrpSpPr>
        <p:grpSpPr>
          <a:xfrm>
            <a:off x="7192784" y="3031003"/>
            <a:ext cx="2350720" cy="2587330"/>
            <a:chOff x="6099382" y="1478816"/>
            <a:chExt cx="2350720" cy="2587330"/>
          </a:xfrm>
        </p:grpSpPr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1DB9AD32-6BB0-740B-4110-54DA8F50083B}"/>
                </a:ext>
              </a:extLst>
            </p:cNvPr>
            <p:cNvSpPr/>
            <p:nvPr/>
          </p:nvSpPr>
          <p:spPr>
            <a:xfrm>
              <a:off x="6099382" y="2516380"/>
              <a:ext cx="1841861" cy="154976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t-BR" sz="1000" dirty="0">
                  <a:solidFill>
                    <a:schemeClr val="tx1"/>
                  </a:solidFill>
                </a:rPr>
                <a:t>Outra forma de pesquisar  é colocar uma "palavra-chave" no campo Pesquisar Serviço e clique no Serviço desejado</a:t>
              </a:r>
            </a:p>
          </p:txBody>
        </p:sp>
        <p:cxnSp>
          <p:nvCxnSpPr>
            <p:cNvPr id="22" name="Conector: Angulado 21">
              <a:extLst>
                <a:ext uri="{FF2B5EF4-FFF2-40B4-BE49-F238E27FC236}">
                  <a16:creationId xmlns:a16="http://schemas.microsoft.com/office/drawing/2014/main" id="{4BB56CEA-D468-D316-B1E1-32C3CA5345F1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 flipV="1">
              <a:off x="7941243" y="1478816"/>
              <a:ext cx="508859" cy="1812447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6822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805767DB-3F74-0114-F370-9A9C37356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93" y="1098391"/>
            <a:ext cx="11722814" cy="2546090"/>
          </a:xfrm>
          <a:prstGeom prst="rect">
            <a:avLst/>
          </a:prstGeom>
        </p:spPr>
      </p:pic>
      <p:cxnSp>
        <p:nvCxnSpPr>
          <p:cNvPr id="8" name="Conector reto 10">
            <a:extLst>
              <a:ext uri="{FF2B5EF4-FFF2-40B4-BE49-F238E27FC236}">
                <a16:creationId xmlns:a16="http://schemas.microsoft.com/office/drawing/2014/main" id="{29EF0DDC-B85E-DD47-B09E-67D752613F40}"/>
              </a:ext>
            </a:extLst>
          </p:cNvPr>
          <p:cNvCxnSpPr>
            <a:cxnSpLocks/>
          </p:cNvCxnSpPr>
          <p:nvPr/>
        </p:nvCxnSpPr>
        <p:spPr>
          <a:xfrm>
            <a:off x="2396068" y="289778"/>
            <a:ext cx="0" cy="534490"/>
          </a:xfrm>
          <a:prstGeom prst="line">
            <a:avLst/>
          </a:prstGeom>
          <a:ln w="8255">
            <a:solidFill>
              <a:srgbClr val="003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386D6A2-367F-88A6-411E-2C5BC1D76935}"/>
              </a:ext>
            </a:extLst>
          </p:cNvPr>
          <p:cNvGrpSpPr/>
          <p:nvPr/>
        </p:nvGrpSpPr>
        <p:grpSpPr>
          <a:xfrm>
            <a:off x="6779694" y="1876172"/>
            <a:ext cx="3167311" cy="990527"/>
            <a:chOff x="6814422" y="3835009"/>
            <a:chExt cx="2865712" cy="560817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15A6254F-240F-4389-880B-61744C8741CE}"/>
                </a:ext>
              </a:extLst>
            </p:cNvPr>
            <p:cNvSpPr/>
            <p:nvPr/>
          </p:nvSpPr>
          <p:spPr>
            <a:xfrm>
              <a:off x="7399727" y="3835009"/>
              <a:ext cx="2280407" cy="5608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t-BR" sz="1050" dirty="0">
                  <a:solidFill>
                    <a:schemeClr val="tx1"/>
                  </a:solidFill>
                </a:rPr>
                <a:t>Nesse cabeçalho, irá aparecer todos os dados sobre a solicitação do serviço que está solicitando.</a:t>
              </a:r>
            </a:p>
          </p:txBody>
        </p:sp>
        <p:cxnSp>
          <p:nvCxnSpPr>
            <p:cNvPr id="18" name="Conector: Angulado 17">
              <a:extLst>
                <a:ext uri="{FF2B5EF4-FFF2-40B4-BE49-F238E27FC236}">
                  <a16:creationId xmlns:a16="http://schemas.microsoft.com/office/drawing/2014/main" id="{389CB300-36CF-4FA5-8D64-3E97BDA079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14422" y="4115417"/>
              <a:ext cx="585305" cy="2020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CC64796-FBA8-F92E-ED24-3AD2BE8B1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11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7726D85A-3CCF-5372-2E39-1B1AFE136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86802" y="5789720"/>
            <a:ext cx="3505198" cy="103253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D9D12FF-BDCE-D194-32C0-B1C3B8BD7361}"/>
              </a:ext>
            </a:extLst>
          </p:cNvPr>
          <p:cNvSpPr>
            <a:spLocks noGrp="1"/>
          </p:cNvSpPr>
          <p:nvPr/>
        </p:nvSpPr>
        <p:spPr>
          <a:xfrm>
            <a:off x="1150705" y="75976"/>
            <a:ext cx="9890589" cy="80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A9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BEM VINDO AO APROVA SANTOS</a:t>
            </a:r>
          </a:p>
        </p:txBody>
      </p:sp>
      <p:cxnSp>
        <p:nvCxnSpPr>
          <p:cNvPr id="13" name="Conector Reto 2">
            <a:extLst>
              <a:ext uri="{FF2B5EF4-FFF2-40B4-BE49-F238E27FC236}">
                <a16:creationId xmlns:a16="http://schemas.microsoft.com/office/drawing/2014/main" id="{D3269A8D-30C8-77BF-EAA6-1292B6CFD86C}"/>
              </a:ext>
            </a:extLst>
          </p:cNvPr>
          <p:cNvCxnSpPr>
            <a:cxnSpLocks/>
          </p:cNvCxnSpPr>
          <p:nvPr/>
        </p:nvCxnSpPr>
        <p:spPr>
          <a:xfrm flipH="1">
            <a:off x="215757" y="1055976"/>
            <a:ext cx="11722814" cy="0"/>
          </a:xfrm>
          <a:prstGeom prst="line">
            <a:avLst/>
          </a:prstGeom>
          <a:ln w="34925">
            <a:solidFill>
              <a:srgbClr val="7BF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816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>
            <a:extLst>
              <a:ext uri="{FF2B5EF4-FFF2-40B4-BE49-F238E27FC236}">
                <a16:creationId xmlns:a16="http://schemas.microsoft.com/office/drawing/2014/main" id="{294529A8-BC96-550E-D60B-0217397A7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956" y="1659766"/>
            <a:ext cx="3657600" cy="1646449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7CD69EAF-4AA7-C51B-4F6C-1A170FB45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36" y="1414720"/>
            <a:ext cx="5035419" cy="5107240"/>
          </a:xfrm>
          <a:prstGeom prst="rect">
            <a:avLst/>
          </a:prstGeom>
        </p:spPr>
      </p:pic>
      <p:cxnSp>
        <p:nvCxnSpPr>
          <p:cNvPr id="8" name="Conector reto 10">
            <a:extLst>
              <a:ext uri="{FF2B5EF4-FFF2-40B4-BE49-F238E27FC236}">
                <a16:creationId xmlns:a16="http://schemas.microsoft.com/office/drawing/2014/main" id="{29EF0DDC-B85E-DD47-B09E-67D752613F40}"/>
              </a:ext>
            </a:extLst>
          </p:cNvPr>
          <p:cNvCxnSpPr>
            <a:cxnSpLocks/>
          </p:cNvCxnSpPr>
          <p:nvPr/>
        </p:nvCxnSpPr>
        <p:spPr>
          <a:xfrm>
            <a:off x="2396068" y="289778"/>
            <a:ext cx="0" cy="534490"/>
          </a:xfrm>
          <a:prstGeom prst="line">
            <a:avLst/>
          </a:prstGeom>
          <a:ln w="8255">
            <a:solidFill>
              <a:srgbClr val="003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59D6E9E-7137-1CE6-C458-6F57E83D4367}"/>
              </a:ext>
            </a:extLst>
          </p:cNvPr>
          <p:cNvGrpSpPr/>
          <p:nvPr/>
        </p:nvGrpSpPr>
        <p:grpSpPr>
          <a:xfrm>
            <a:off x="4999376" y="1659766"/>
            <a:ext cx="2180358" cy="3104145"/>
            <a:chOff x="4003565" y="3828601"/>
            <a:chExt cx="2865712" cy="1171094"/>
          </a:xfrm>
          <a:noFill/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5C243408-3C14-509D-53E5-87A4A1FF60B9}"/>
                </a:ext>
              </a:extLst>
            </p:cNvPr>
            <p:cNvSpPr/>
            <p:nvPr/>
          </p:nvSpPr>
          <p:spPr>
            <a:xfrm>
              <a:off x="4588870" y="3828601"/>
              <a:ext cx="2280407" cy="1171094"/>
            </a:xfrm>
            <a:prstGeom prst="roundRect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t-BR" sz="1100" dirty="0">
                  <a:solidFill>
                    <a:schemeClr val="tx1"/>
                  </a:solidFill>
                </a:rPr>
                <a:t>Nessa tela de BOAS-VINDAS irá detalhar as informações importantes, relacionado ao serviço escolhido, para saber antes de começar a dar início a solicitação.</a:t>
              </a:r>
            </a:p>
          </p:txBody>
        </p:sp>
        <p:cxnSp>
          <p:nvCxnSpPr>
            <p:cNvPr id="14" name="Conector: Angulado 13">
              <a:extLst>
                <a:ext uri="{FF2B5EF4-FFF2-40B4-BE49-F238E27FC236}">
                  <a16:creationId xmlns:a16="http://schemas.microsoft.com/office/drawing/2014/main" id="{B40C5562-5843-46DE-1412-1ED64CEA3B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3565" y="4413138"/>
              <a:ext cx="585305" cy="2020"/>
            </a:xfrm>
            <a:prstGeom prst="bentConnector2">
              <a:avLst/>
            </a:prstGeom>
            <a:grpFill/>
            <a:ln w="28575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6C7E696-B588-EDBC-7F29-C13DE1B287FD}"/>
              </a:ext>
            </a:extLst>
          </p:cNvPr>
          <p:cNvGrpSpPr/>
          <p:nvPr/>
        </p:nvGrpSpPr>
        <p:grpSpPr>
          <a:xfrm>
            <a:off x="8266968" y="3325567"/>
            <a:ext cx="2774326" cy="2444800"/>
            <a:chOff x="4626249" y="3912337"/>
            <a:chExt cx="1588495" cy="1160217"/>
          </a:xfrm>
          <a:solidFill>
            <a:schemeClr val="bg1"/>
          </a:solidFill>
        </p:grpSpPr>
        <p:sp>
          <p:nvSpPr>
            <p:cNvPr id="25" name="Retângulo: Cantos Arredondados 24">
              <a:extLst>
                <a:ext uri="{FF2B5EF4-FFF2-40B4-BE49-F238E27FC236}">
                  <a16:creationId xmlns:a16="http://schemas.microsoft.com/office/drawing/2014/main" id="{05F1FA19-DB8D-1E47-5D0C-73BDBB1A95E0}"/>
                </a:ext>
              </a:extLst>
            </p:cNvPr>
            <p:cNvSpPr/>
            <p:nvPr/>
          </p:nvSpPr>
          <p:spPr>
            <a:xfrm>
              <a:off x="4626249" y="4375059"/>
              <a:ext cx="1588495" cy="697495"/>
            </a:xfrm>
            <a:prstGeom prst="roundRect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t-BR" sz="1100" dirty="0">
                  <a:solidFill>
                    <a:schemeClr val="tx1"/>
                  </a:solidFill>
                </a:rPr>
                <a:t>Lembrando que a solicitação dos documentos são para imóveis no Município de Santos, caso não seja a solicitação será encerrada.</a:t>
              </a:r>
            </a:p>
          </p:txBody>
        </p:sp>
        <p:cxnSp>
          <p:nvCxnSpPr>
            <p:cNvPr id="26" name="Conector: Angulado 25">
              <a:extLst>
                <a:ext uri="{FF2B5EF4-FFF2-40B4-BE49-F238E27FC236}">
                  <a16:creationId xmlns:a16="http://schemas.microsoft.com/office/drawing/2014/main" id="{D357236A-7D64-AC27-661F-630CC42C4F89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rot="5400000" flipH="1" flipV="1">
              <a:off x="5189137" y="4143697"/>
              <a:ext cx="462721" cy="2"/>
            </a:xfrm>
            <a:prstGeom prst="bentConnector3">
              <a:avLst>
                <a:gd name="adj1" fmla="val 50000"/>
              </a:avLst>
            </a:prstGeom>
            <a:grpFill/>
            <a:ln w="28575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62B27CB-8DB5-482F-17E8-CC70C6526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11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13ABE1E-6A2D-E741-E8F1-2CB40309DF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86802" y="5789720"/>
            <a:ext cx="3505198" cy="103253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56055B8-8B03-443F-2F93-ABB6AE0C6668}"/>
              </a:ext>
            </a:extLst>
          </p:cNvPr>
          <p:cNvSpPr>
            <a:spLocks noGrp="1"/>
          </p:cNvSpPr>
          <p:nvPr/>
        </p:nvSpPr>
        <p:spPr>
          <a:xfrm>
            <a:off x="1150705" y="75976"/>
            <a:ext cx="9890589" cy="80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A9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BEM VINDO AO APROVA SANTOS</a:t>
            </a:r>
          </a:p>
        </p:txBody>
      </p:sp>
      <p:cxnSp>
        <p:nvCxnSpPr>
          <p:cNvPr id="16" name="Conector Reto 2">
            <a:extLst>
              <a:ext uri="{FF2B5EF4-FFF2-40B4-BE49-F238E27FC236}">
                <a16:creationId xmlns:a16="http://schemas.microsoft.com/office/drawing/2014/main" id="{F06BF382-189E-9BF0-97C4-983A6BF515D7}"/>
              </a:ext>
            </a:extLst>
          </p:cNvPr>
          <p:cNvCxnSpPr>
            <a:cxnSpLocks/>
          </p:cNvCxnSpPr>
          <p:nvPr/>
        </p:nvCxnSpPr>
        <p:spPr>
          <a:xfrm flipH="1">
            <a:off x="215757" y="1055976"/>
            <a:ext cx="11722814" cy="0"/>
          </a:xfrm>
          <a:prstGeom prst="line">
            <a:avLst/>
          </a:prstGeom>
          <a:ln w="34925">
            <a:solidFill>
              <a:srgbClr val="7BF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064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10">
            <a:extLst>
              <a:ext uri="{FF2B5EF4-FFF2-40B4-BE49-F238E27FC236}">
                <a16:creationId xmlns:a16="http://schemas.microsoft.com/office/drawing/2014/main" id="{29EF0DDC-B85E-DD47-B09E-67D752613F40}"/>
              </a:ext>
            </a:extLst>
          </p:cNvPr>
          <p:cNvCxnSpPr>
            <a:cxnSpLocks/>
          </p:cNvCxnSpPr>
          <p:nvPr/>
        </p:nvCxnSpPr>
        <p:spPr>
          <a:xfrm>
            <a:off x="2396068" y="289778"/>
            <a:ext cx="0" cy="534490"/>
          </a:xfrm>
          <a:prstGeom prst="line">
            <a:avLst/>
          </a:prstGeom>
          <a:ln w="8255">
            <a:solidFill>
              <a:srgbClr val="003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59D6E9E-7137-1CE6-C458-6F57E83D4367}"/>
              </a:ext>
            </a:extLst>
          </p:cNvPr>
          <p:cNvGrpSpPr/>
          <p:nvPr/>
        </p:nvGrpSpPr>
        <p:grpSpPr>
          <a:xfrm>
            <a:off x="2903013" y="1247231"/>
            <a:ext cx="4884797" cy="990527"/>
            <a:chOff x="3188701" y="4052853"/>
            <a:chExt cx="5412721" cy="560817"/>
          </a:xfrm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5C243408-3C14-509D-53E5-87A4A1FF60B9}"/>
                </a:ext>
              </a:extLst>
            </p:cNvPr>
            <p:cNvSpPr/>
            <p:nvPr/>
          </p:nvSpPr>
          <p:spPr>
            <a:xfrm>
              <a:off x="4588869" y="4052853"/>
              <a:ext cx="4012553" cy="5608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t-BR" sz="1100" dirty="0">
                  <a:solidFill>
                    <a:schemeClr val="tx1"/>
                  </a:solidFill>
                </a:rPr>
                <a:t>Quando clicar em AVANÇAR na etapa de BOAS-VINDAS, irá aparecer na tela o número do protocolo de atendimento, com esse número você pode acompanhar a sua solicitação.</a:t>
              </a:r>
            </a:p>
          </p:txBody>
        </p:sp>
        <p:cxnSp>
          <p:nvCxnSpPr>
            <p:cNvPr id="14" name="Conector: Angulado 13">
              <a:extLst>
                <a:ext uri="{FF2B5EF4-FFF2-40B4-BE49-F238E27FC236}">
                  <a16:creationId xmlns:a16="http://schemas.microsoft.com/office/drawing/2014/main" id="{B40C5562-5843-46DE-1412-1ED64CEA3BB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188701" y="4335280"/>
              <a:ext cx="1400170" cy="1"/>
            </a:xfrm>
            <a:prstGeom prst="bent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C23ABEC-5248-CCA3-F2D4-001337463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11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0230078-92AB-2440-00F2-B374B2336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86802" y="5789720"/>
            <a:ext cx="3505198" cy="103253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7F0E150-D3C7-C146-43CD-31A31B6B275A}"/>
              </a:ext>
            </a:extLst>
          </p:cNvPr>
          <p:cNvSpPr>
            <a:spLocks noGrp="1"/>
          </p:cNvSpPr>
          <p:nvPr/>
        </p:nvSpPr>
        <p:spPr>
          <a:xfrm>
            <a:off x="1150705" y="75976"/>
            <a:ext cx="9890589" cy="80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A9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BEM VINDO AO APROVA SANTOS</a:t>
            </a:r>
          </a:p>
        </p:txBody>
      </p:sp>
      <p:cxnSp>
        <p:nvCxnSpPr>
          <p:cNvPr id="11" name="Conector Reto 2">
            <a:extLst>
              <a:ext uri="{FF2B5EF4-FFF2-40B4-BE49-F238E27FC236}">
                <a16:creationId xmlns:a16="http://schemas.microsoft.com/office/drawing/2014/main" id="{E86CF05B-05E8-D15C-30CD-3B50923E2F15}"/>
              </a:ext>
            </a:extLst>
          </p:cNvPr>
          <p:cNvCxnSpPr>
            <a:cxnSpLocks/>
          </p:cNvCxnSpPr>
          <p:nvPr/>
        </p:nvCxnSpPr>
        <p:spPr>
          <a:xfrm flipH="1">
            <a:off x="215757" y="1055976"/>
            <a:ext cx="11722814" cy="0"/>
          </a:xfrm>
          <a:prstGeom prst="line">
            <a:avLst/>
          </a:prstGeom>
          <a:ln w="34925">
            <a:solidFill>
              <a:srgbClr val="7BF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81BF506-6D09-434E-1D62-A2C5FB7E5BCB}"/>
              </a:ext>
            </a:extLst>
          </p:cNvPr>
          <p:cNvSpPr txBox="1"/>
          <p:nvPr/>
        </p:nvSpPr>
        <p:spPr>
          <a:xfrm>
            <a:off x="389121" y="3601583"/>
            <a:ext cx="11722813" cy="4148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ea typeface="+mn-lt"/>
                <a:cs typeface="+mn-lt"/>
              </a:rPr>
              <a:t>As etapas seguintes são para preenchimento de informações necessárias para andamento do processo.</a:t>
            </a:r>
            <a:endParaRPr lang="pt-BR" sz="1600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22246D6C-2642-AB29-E0ED-AD15C5162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57" y="1162577"/>
            <a:ext cx="2580028" cy="2247752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4F92DA7D-052E-1839-AE40-56864949C8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457" y="4154467"/>
            <a:ext cx="6338650" cy="2532555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976648EB-82C8-5408-807D-08595ADBF17B}"/>
              </a:ext>
            </a:extLst>
          </p:cNvPr>
          <p:cNvSpPr txBox="1"/>
          <p:nvPr/>
        </p:nvSpPr>
        <p:spPr>
          <a:xfrm>
            <a:off x="6719094" y="4086712"/>
            <a:ext cx="5112805" cy="22615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FF0000"/>
                </a:solidFill>
                <a:ea typeface="+mn-lt"/>
                <a:cs typeface="+mn-lt"/>
              </a:rPr>
              <a:t>IMPORTANTE:</a:t>
            </a:r>
            <a:r>
              <a:rPr lang="pt-BR" sz="1600" dirty="0">
                <a:ea typeface="+mn-lt"/>
                <a:cs typeface="+mn-lt"/>
              </a:rPr>
              <a:t> para efetuar qualquer solicitação de alvará, o RESPONSÁVEL TÉCNICO, tem que efetuar a INCRIÇÃO DE RESPONSAVEL, tanto PF quanto PJ, pois essa informação é necessária para preenchimento dos dados pertinentes a algumas etapas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134938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7">
            <a:extLst>
              <a:ext uri="{FF2B5EF4-FFF2-40B4-BE49-F238E27FC236}">
                <a16:creationId xmlns:a16="http://schemas.microsoft.com/office/drawing/2014/main" id="{84591384-F3C5-4A36-865A-D1B564E87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54" y="5568"/>
            <a:ext cx="12202509" cy="6899416"/>
          </a:xfrm>
          <a:prstGeom prst="rect">
            <a:avLst/>
          </a:prstGeom>
        </p:spPr>
      </p:pic>
      <p:sp>
        <p:nvSpPr>
          <p:cNvPr id="3" name="Triângulo Retângulo 2">
            <a:extLst>
              <a:ext uri="{FF2B5EF4-FFF2-40B4-BE49-F238E27FC236}">
                <a16:creationId xmlns:a16="http://schemas.microsoft.com/office/drawing/2014/main" id="{3189FFD0-3852-5942-AE64-44A62A4F6954}"/>
              </a:ext>
            </a:extLst>
          </p:cNvPr>
          <p:cNvSpPr/>
          <p:nvPr/>
        </p:nvSpPr>
        <p:spPr>
          <a:xfrm rot="5400000">
            <a:off x="876052" y="-876054"/>
            <a:ext cx="4896468" cy="66485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F8C215-94B5-A545-9382-26EE114D8CB4}"/>
              </a:ext>
            </a:extLst>
          </p:cNvPr>
          <p:cNvSpPr txBox="1"/>
          <p:nvPr/>
        </p:nvSpPr>
        <p:spPr>
          <a:xfrm>
            <a:off x="584055" y="253688"/>
            <a:ext cx="510237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Arial"/>
                <a:cs typeface="Arial"/>
              </a:rPr>
              <a:t>CONSULTA DA SOLICITAÇÃO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9F19585-C9BC-3741-99C5-26B5ACA2B883}"/>
              </a:ext>
            </a:extLst>
          </p:cNvPr>
          <p:cNvSpPr/>
          <p:nvPr/>
        </p:nvSpPr>
        <p:spPr>
          <a:xfrm>
            <a:off x="676173" y="689820"/>
            <a:ext cx="269977" cy="49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EABFB4-5177-4183-A813-24A1F4AD249B}"/>
              </a:ext>
            </a:extLst>
          </p:cNvPr>
          <p:cNvSpPr txBox="1"/>
          <p:nvPr/>
        </p:nvSpPr>
        <p:spPr>
          <a:xfrm>
            <a:off x="259556" y="5664993"/>
            <a:ext cx="47420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>
                <a:solidFill>
                  <a:srgbClr val="003E66"/>
                </a:solidFill>
                <a:latin typeface="Arial"/>
                <a:cs typeface="Arial"/>
              </a:rPr>
              <a:t>Consultar solicitações</a:t>
            </a: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2317584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D599510-F978-1C98-452F-CFF617606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32" y="1227364"/>
            <a:ext cx="10103369" cy="5226319"/>
          </a:xfrm>
          <a:prstGeom prst="rect">
            <a:avLst/>
          </a:prstGeom>
        </p:spPr>
      </p:pic>
      <p:cxnSp>
        <p:nvCxnSpPr>
          <p:cNvPr id="8" name="Conector reto 10">
            <a:extLst>
              <a:ext uri="{FF2B5EF4-FFF2-40B4-BE49-F238E27FC236}">
                <a16:creationId xmlns:a16="http://schemas.microsoft.com/office/drawing/2014/main" id="{29EF0DDC-B85E-DD47-B09E-67D752613F40}"/>
              </a:ext>
            </a:extLst>
          </p:cNvPr>
          <p:cNvCxnSpPr>
            <a:cxnSpLocks/>
          </p:cNvCxnSpPr>
          <p:nvPr/>
        </p:nvCxnSpPr>
        <p:spPr>
          <a:xfrm>
            <a:off x="2396068" y="289778"/>
            <a:ext cx="0" cy="534490"/>
          </a:xfrm>
          <a:prstGeom prst="line">
            <a:avLst/>
          </a:prstGeom>
          <a:ln w="8255">
            <a:solidFill>
              <a:srgbClr val="003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ED08C66-4166-40B6-98D9-42CD25B1B49D}"/>
              </a:ext>
            </a:extLst>
          </p:cNvPr>
          <p:cNvSpPr/>
          <p:nvPr/>
        </p:nvSpPr>
        <p:spPr>
          <a:xfrm>
            <a:off x="215757" y="3429000"/>
            <a:ext cx="1669149" cy="15372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Em MEUS PEDIDOS, você consegue visualizar todas as solicitações, tanto para consulta, quanto para atualização.</a:t>
            </a:r>
          </a:p>
        </p:txBody>
      </p: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1EEE2FBC-8CA6-4881-B7FF-7F2594B165D1}"/>
              </a:ext>
            </a:extLst>
          </p:cNvPr>
          <p:cNvCxnSpPr>
            <a:cxnSpLocks/>
          </p:cNvCxnSpPr>
          <p:nvPr/>
        </p:nvCxnSpPr>
        <p:spPr>
          <a:xfrm rot="16200000" flipV="1">
            <a:off x="525240" y="2957700"/>
            <a:ext cx="706348" cy="23625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E26558CD-3298-98BF-365D-D69AB66E2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11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25E4463-A095-DA54-8418-51D2EAD41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86802" y="5789720"/>
            <a:ext cx="3505198" cy="103253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3473B7F2-25CE-4419-0DC7-CB9E14ADDBC4}"/>
              </a:ext>
            </a:extLst>
          </p:cNvPr>
          <p:cNvSpPr>
            <a:spLocks noGrp="1"/>
          </p:cNvSpPr>
          <p:nvPr/>
        </p:nvSpPr>
        <p:spPr>
          <a:xfrm>
            <a:off x="1150705" y="75976"/>
            <a:ext cx="9890589" cy="80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A9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BEM VINDO AO APROVA SANTOS</a:t>
            </a:r>
          </a:p>
        </p:txBody>
      </p:sp>
      <p:cxnSp>
        <p:nvCxnSpPr>
          <p:cNvPr id="11" name="Conector Reto 2">
            <a:extLst>
              <a:ext uri="{FF2B5EF4-FFF2-40B4-BE49-F238E27FC236}">
                <a16:creationId xmlns:a16="http://schemas.microsoft.com/office/drawing/2014/main" id="{2243DB82-3119-DAF9-7FBA-6F9162A2E3A1}"/>
              </a:ext>
            </a:extLst>
          </p:cNvPr>
          <p:cNvCxnSpPr>
            <a:cxnSpLocks/>
          </p:cNvCxnSpPr>
          <p:nvPr/>
        </p:nvCxnSpPr>
        <p:spPr>
          <a:xfrm flipH="1">
            <a:off x="215757" y="1055976"/>
            <a:ext cx="11722814" cy="0"/>
          </a:xfrm>
          <a:prstGeom prst="line">
            <a:avLst/>
          </a:prstGeom>
          <a:ln w="34925">
            <a:solidFill>
              <a:srgbClr val="7BF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07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6E12B184-F71C-0846-AF37-45FABEAD119B}"/>
              </a:ext>
            </a:extLst>
          </p:cNvPr>
          <p:cNvCxnSpPr>
            <a:cxnSpLocks/>
          </p:cNvCxnSpPr>
          <p:nvPr/>
        </p:nvCxnSpPr>
        <p:spPr>
          <a:xfrm flipH="1">
            <a:off x="479376" y="1018895"/>
            <a:ext cx="11712624" cy="0"/>
          </a:xfrm>
          <a:prstGeom prst="line">
            <a:avLst/>
          </a:prstGeom>
          <a:ln w="9525">
            <a:solidFill>
              <a:srgbClr val="003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298FF13E-98F9-BB41-9CB6-1597E2B95BFF}"/>
              </a:ext>
            </a:extLst>
          </p:cNvPr>
          <p:cNvCxnSpPr>
            <a:cxnSpLocks/>
          </p:cNvCxnSpPr>
          <p:nvPr/>
        </p:nvCxnSpPr>
        <p:spPr>
          <a:xfrm flipH="1">
            <a:off x="479376" y="1068280"/>
            <a:ext cx="11712624" cy="0"/>
          </a:xfrm>
          <a:prstGeom prst="line">
            <a:avLst/>
          </a:prstGeom>
          <a:ln w="9525">
            <a:solidFill>
              <a:srgbClr val="7C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10">
            <a:extLst>
              <a:ext uri="{FF2B5EF4-FFF2-40B4-BE49-F238E27FC236}">
                <a16:creationId xmlns:a16="http://schemas.microsoft.com/office/drawing/2014/main" id="{29EF0DDC-B85E-DD47-B09E-67D752613F40}"/>
              </a:ext>
            </a:extLst>
          </p:cNvPr>
          <p:cNvCxnSpPr>
            <a:cxnSpLocks/>
          </p:cNvCxnSpPr>
          <p:nvPr/>
        </p:nvCxnSpPr>
        <p:spPr>
          <a:xfrm>
            <a:off x="2396068" y="289778"/>
            <a:ext cx="0" cy="534490"/>
          </a:xfrm>
          <a:prstGeom prst="line">
            <a:avLst/>
          </a:prstGeom>
          <a:ln w="8255">
            <a:solidFill>
              <a:srgbClr val="003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áfico 14">
            <a:extLst>
              <a:ext uri="{FF2B5EF4-FFF2-40B4-BE49-F238E27FC236}">
                <a16:creationId xmlns:a16="http://schemas.microsoft.com/office/drawing/2014/main" id="{668855A8-0321-2747-A314-1AC1FDB21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86802" y="5848407"/>
            <a:ext cx="3505198" cy="103253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6BEE264-D75C-4AE7-92F1-4E6C140AE3F3}"/>
              </a:ext>
            </a:extLst>
          </p:cNvPr>
          <p:cNvSpPr txBox="1"/>
          <p:nvPr/>
        </p:nvSpPr>
        <p:spPr>
          <a:xfrm>
            <a:off x="781878" y="1300921"/>
            <a:ext cx="6696766" cy="50475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pt-BR" sz="1400" dirty="0"/>
              <a:t>Criar acesso no sistema.....04</a:t>
            </a:r>
            <a:endParaRPr lang="pt-BR" dirty="0"/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pt-BR" sz="1400" dirty="0"/>
              <a:t>Como acessar....07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pt-BR" sz="1400" dirty="0"/>
              <a:t>Notificações...06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pt-BR" sz="1400" dirty="0"/>
              <a:t>Informações do perfil...08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pt-BR" sz="1400" dirty="0"/>
              <a:t>Abertura de solicitação...11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pt-BR" sz="1400" dirty="0"/>
              <a:t>Consultar solicitações...18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pt-BR" sz="1400" dirty="0"/>
              <a:t>Funcionalidade dos botões no serviço...23</a:t>
            </a:r>
          </a:p>
          <a:p>
            <a:pPr marL="285750" indent="-285750">
              <a:buFont typeface="Arial"/>
              <a:buChar char="•"/>
            </a:pPr>
            <a:endParaRPr lang="pt-BR" dirty="0"/>
          </a:p>
          <a:p>
            <a:pPr marL="285750" indent="-285750">
              <a:buFont typeface="Arial"/>
              <a:buChar char="•"/>
            </a:pPr>
            <a:endParaRPr lang="pt-BR" dirty="0"/>
          </a:p>
          <a:p>
            <a:pPr marL="285750" indent="-285750">
              <a:buFont typeface="Arial"/>
              <a:buChar char="•"/>
            </a:pPr>
            <a:endParaRPr lang="pt-BR" dirty="0"/>
          </a:p>
          <a:p>
            <a:pPr marL="285750" indent="-285750">
              <a:buFont typeface="Arial"/>
              <a:buChar char="•"/>
            </a:pPr>
            <a:endParaRPr lang="pt-BR" dirty="0"/>
          </a:p>
          <a:p>
            <a:pPr marL="285750" indent="-285750">
              <a:buFont typeface="Arial"/>
              <a:buChar char="•"/>
            </a:pPr>
            <a:endParaRPr lang="pt-BR" dirty="0"/>
          </a:p>
          <a:p>
            <a:pPr marL="285750" indent="-285750">
              <a:buFont typeface="Arial"/>
              <a:buChar char="•"/>
            </a:pPr>
            <a:endParaRPr lang="pt-BR" dirty="0"/>
          </a:p>
          <a:p>
            <a:pPr marL="285750" indent="-285750">
              <a:buFont typeface="Arial"/>
              <a:buChar char="•"/>
            </a:pPr>
            <a:endParaRPr lang="pt-B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9F94516-7677-5A3B-CD1B-39A379E60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11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424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E8BD8501-7FF5-22D1-8452-F95F031D1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7" y="1083633"/>
            <a:ext cx="7188807" cy="233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to 10">
            <a:extLst>
              <a:ext uri="{FF2B5EF4-FFF2-40B4-BE49-F238E27FC236}">
                <a16:creationId xmlns:a16="http://schemas.microsoft.com/office/drawing/2014/main" id="{29EF0DDC-B85E-DD47-B09E-67D752613F40}"/>
              </a:ext>
            </a:extLst>
          </p:cNvPr>
          <p:cNvCxnSpPr>
            <a:cxnSpLocks/>
          </p:cNvCxnSpPr>
          <p:nvPr/>
        </p:nvCxnSpPr>
        <p:spPr>
          <a:xfrm>
            <a:off x="2396068" y="289778"/>
            <a:ext cx="0" cy="534490"/>
          </a:xfrm>
          <a:prstGeom prst="line">
            <a:avLst/>
          </a:prstGeom>
          <a:ln w="8255">
            <a:solidFill>
              <a:srgbClr val="003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ED08C66-4166-40B6-98D9-42CD25B1B49D}"/>
              </a:ext>
            </a:extLst>
          </p:cNvPr>
          <p:cNvSpPr/>
          <p:nvPr/>
        </p:nvSpPr>
        <p:spPr>
          <a:xfrm>
            <a:off x="5420387" y="3704164"/>
            <a:ext cx="1551806" cy="697412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Será exibida a lista das Solicitações abertas por você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135CCD1-117A-4B32-AC1B-96620A2AAA1E}"/>
              </a:ext>
            </a:extLst>
          </p:cNvPr>
          <p:cNvSpPr/>
          <p:nvPr/>
        </p:nvSpPr>
        <p:spPr>
          <a:xfrm>
            <a:off x="7670945" y="1938580"/>
            <a:ext cx="2459856" cy="989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Em Selecione Filtros, ticar Pesquisa Avançada. Selecionar o Executar Atual, Status e o Serviço desejado e clique no botão Consultar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0AB593-AF05-5FCC-8011-180C21CC3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11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F7F5E1FA-8337-51F8-DE75-911B057BA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86802" y="5789720"/>
            <a:ext cx="3505198" cy="103253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2FB1101-C1B2-1309-FE7D-141B24EC768D}"/>
              </a:ext>
            </a:extLst>
          </p:cNvPr>
          <p:cNvSpPr>
            <a:spLocks noGrp="1"/>
          </p:cNvSpPr>
          <p:nvPr/>
        </p:nvSpPr>
        <p:spPr>
          <a:xfrm>
            <a:off x="1150705" y="75976"/>
            <a:ext cx="9890589" cy="80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A9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BEM VINDO AO APROVA SANTOS</a:t>
            </a:r>
          </a:p>
        </p:txBody>
      </p:sp>
      <p:cxnSp>
        <p:nvCxnSpPr>
          <p:cNvPr id="14" name="Conector Reto 2">
            <a:extLst>
              <a:ext uri="{FF2B5EF4-FFF2-40B4-BE49-F238E27FC236}">
                <a16:creationId xmlns:a16="http://schemas.microsoft.com/office/drawing/2014/main" id="{34941431-8156-FDAF-1A89-3690E0DC9071}"/>
              </a:ext>
            </a:extLst>
          </p:cNvPr>
          <p:cNvCxnSpPr>
            <a:cxnSpLocks/>
          </p:cNvCxnSpPr>
          <p:nvPr/>
        </p:nvCxnSpPr>
        <p:spPr>
          <a:xfrm flipH="1">
            <a:off x="215757" y="1055976"/>
            <a:ext cx="11722814" cy="0"/>
          </a:xfrm>
          <a:prstGeom prst="line">
            <a:avLst/>
          </a:prstGeom>
          <a:ln w="34925">
            <a:solidFill>
              <a:srgbClr val="7BF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Picture 4">
            <a:extLst>
              <a:ext uri="{FF2B5EF4-FFF2-40B4-BE49-F238E27FC236}">
                <a16:creationId xmlns:a16="http://schemas.microsoft.com/office/drawing/2014/main" id="{BF726291-CDD3-7FFE-7334-F6C11C167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7" y="3549241"/>
            <a:ext cx="5041828" cy="224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9B9355B1-744B-6CF4-19D6-E776F71E844C}"/>
              </a:ext>
            </a:extLst>
          </p:cNvPr>
          <p:cNvSpPr/>
          <p:nvPr/>
        </p:nvSpPr>
        <p:spPr>
          <a:xfrm>
            <a:off x="5420387" y="4631139"/>
            <a:ext cx="1551806" cy="1189337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Clicar no </a:t>
            </a:r>
            <a:r>
              <a:rPr lang="pt-BR" sz="1000" b="1" dirty="0" err="1">
                <a:solidFill>
                  <a:schemeClr val="tx1"/>
                </a:solidFill>
              </a:rPr>
              <a:t>No</a:t>
            </a:r>
            <a:r>
              <a:rPr lang="pt-BR" sz="1000" b="1" dirty="0">
                <a:solidFill>
                  <a:schemeClr val="tx1"/>
                </a:solidFill>
              </a:rPr>
              <a:t>. DA SOLICITAÇÃO</a:t>
            </a:r>
          </a:p>
        </p:txBody>
      </p:sp>
    </p:spTree>
    <p:extLst>
      <p:ext uri="{BB962C8B-B14F-4D97-AF65-F5344CB8AC3E}">
        <p14:creationId xmlns:p14="http://schemas.microsoft.com/office/powerpoint/2010/main" val="2863426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7B85624C-6773-EC4C-4B04-78F1ED8EC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57" y="4221405"/>
            <a:ext cx="8749517" cy="221089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A18716E-F9C8-D27E-9FE2-4C2365E25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298801"/>
            <a:ext cx="9918657" cy="2335122"/>
          </a:xfrm>
          <a:prstGeom prst="rect">
            <a:avLst/>
          </a:prstGeom>
        </p:spPr>
      </p:pic>
      <p:cxnSp>
        <p:nvCxnSpPr>
          <p:cNvPr id="8" name="Conector reto 10">
            <a:extLst>
              <a:ext uri="{FF2B5EF4-FFF2-40B4-BE49-F238E27FC236}">
                <a16:creationId xmlns:a16="http://schemas.microsoft.com/office/drawing/2014/main" id="{29EF0DDC-B85E-DD47-B09E-67D752613F40}"/>
              </a:ext>
            </a:extLst>
          </p:cNvPr>
          <p:cNvCxnSpPr>
            <a:cxnSpLocks/>
          </p:cNvCxnSpPr>
          <p:nvPr/>
        </p:nvCxnSpPr>
        <p:spPr>
          <a:xfrm>
            <a:off x="2396068" y="289778"/>
            <a:ext cx="0" cy="534490"/>
          </a:xfrm>
          <a:prstGeom prst="line">
            <a:avLst/>
          </a:prstGeom>
          <a:ln w="8255">
            <a:solidFill>
              <a:srgbClr val="003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ED08C66-4166-40B6-98D9-42CD25B1B49D}"/>
              </a:ext>
            </a:extLst>
          </p:cNvPr>
          <p:cNvSpPr/>
          <p:nvPr/>
        </p:nvSpPr>
        <p:spPr>
          <a:xfrm>
            <a:off x="9530271" y="4203995"/>
            <a:ext cx="1735524" cy="632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Em Ações, clique na Lupa para ir direto para a solicitação.</a:t>
            </a:r>
          </a:p>
        </p:txBody>
      </p:sp>
      <p:cxnSp>
        <p:nvCxnSpPr>
          <p:cNvPr id="22" name="Conector: Angulado 21">
            <a:extLst>
              <a:ext uri="{FF2B5EF4-FFF2-40B4-BE49-F238E27FC236}">
                <a16:creationId xmlns:a16="http://schemas.microsoft.com/office/drawing/2014/main" id="{2EA35254-DB28-405F-866C-49D8238A971C}"/>
              </a:ext>
            </a:extLst>
          </p:cNvPr>
          <p:cNvCxnSpPr>
            <a:cxnSpLocks/>
            <a:stCxn id="21" idx="3"/>
          </p:cNvCxnSpPr>
          <p:nvPr/>
        </p:nvCxnSpPr>
        <p:spPr>
          <a:xfrm flipH="1">
            <a:off x="8621523" y="4520396"/>
            <a:ext cx="917866" cy="200465"/>
          </a:xfrm>
          <a:prstGeom prst="bentConnector2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944BE2D-6F80-489B-A272-F8C0609FEEB2}"/>
              </a:ext>
            </a:extLst>
          </p:cNvPr>
          <p:cNvSpPr/>
          <p:nvPr/>
        </p:nvSpPr>
        <p:spPr>
          <a:xfrm>
            <a:off x="4365250" y="1576931"/>
            <a:ext cx="2459856" cy="989512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Em Selecione Filtros, ticar em Pesquisa por Nº Solicitação. Em Nº Solicitação, digite o número que deseja pesquisar e clique em Consultar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24AA8DE2-A1B5-4DB3-A8E9-FA05871C027A}"/>
              </a:ext>
            </a:extLst>
          </p:cNvPr>
          <p:cNvCxnSpPr/>
          <p:nvPr/>
        </p:nvCxnSpPr>
        <p:spPr>
          <a:xfrm flipH="1" flipV="1">
            <a:off x="3624681" y="2028823"/>
            <a:ext cx="740569" cy="857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75A646B0-180C-4FDA-81B6-E917136A0F4C}"/>
              </a:ext>
            </a:extLst>
          </p:cNvPr>
          <p:cNvSpPr/>
          <p:nvPr/>
        </p:nvSpPr>
        <p:spPr>
          <a:xfrm>
            <a:off x="8174831" y="4400549"/>
            <a:ext cx="928687" cy="1952624"/>
          </a:xfrm>
          <a:prstGeom prst="rect">
            <a:avLst/>
          </a:prstGeom>
          <a:noFill/>
          <a:ln w="28575">
            <a:solidFill>
              <a:srgbClr val="E535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AD9E6434-67BC-42A9-83A3-BE0CEF60C926}"/>
              </a:ext>
            </a:extLst>
          </p:cNvPr>
          <p:cNvSpPr/>
          <p:nvPr/>
        </p:nvSpPr>
        <p:spPr>
          <a:xfrm>
            <a:off x="10271364" y="5054063"/>
            <a:ext cx="1735524" cy="632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Em Ações, clique no Olho para visualizar o histórico da solicitação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B17E628A-714E-4D55-8AE1-65F5168750DC}"/>
              </a:ext>
            </a:extLst>
          </p:cNvPr>
          <p:cNvCxnSpPr/>
          <p:nvPr/>
        </p:nvCxnSpPr>
        <p:spPr>
          <a:xfrm flipH="1" flipV="1">
            <a:off x="8970166" y="5326855"/>
            <a:ext cx="1276352" cy="738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C8384AA-207E-1BA5-D0B1-C42945EF7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11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019C4EF7-190F-5868-91F8-703F3402D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86802" y="5789720"/>
            <a:ext cx="3505198" cy="1032539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5A430DAE-3F1D-BCCC-16FF-3CE58D7AF9CA}"/>
              </a:ext>
            </a:extLst>
          </p:cNvPr>
          <p:cNvSpPr>
            <a:spLocks noGrp="1"/>
          </p:cNvSpPr>
          <p:nvPr/>
        </p:nvSpPr>
        <p:spPr>
          <a:xfrm>
            <a:off x="1150705" y="75976"/>
            <a:ext cx="9890589" cy="80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A9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BEM VINDO AO APROVA SANTOS</a:t>
            </a:r>
          </a:p>
        </p:txBody>
      </p:sp>
      <p:cxnSp>
        <p:nvCxnSpPr>
          <p:cNvPr id="16" name="Conector Reto 2">
            <a:extLst>
              <a:ext uri="{FF2B5EF4-FFF2-40B4-BE49-F238E27FC236}">
                <a16:creationId xmlns:a16="http://schemas.microsoft.com/office/drawing/2014/main" id="{5A284F05-82D3-2264-3B38-4C4C1379D366}"/>
              </a:ext>
            </a:extLst>
          </p:cNvPr>
          <p:cNvCxnSpPr>
            <a:cxnSpLocks/>
          </p:cNvCxnSpPr>
          <p:nvPr/>
        </p:nvCxnSpPr>
        <p:spPr>
          <a:xfrm flipH="1">
            <a:off x="215757" y="1055976"/>
            <a:ext cx="11722814" cy="0"/>
          </a:xfrm>
          <a:prstGeom prst="line">
            <a:avLst/>
          </a:prstGeom>
          <a:ln w="34925">
            <a:solidFill>
              <a:srgbClr val="7BF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680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437EE21-1F17-2E9C-23E4-F3CC9E1F8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29" y="564646"/>
            <a:ext cx="10500189" cy="2882602"/>
          </a:xfrm>
          <a:prstGeom prst="rect">
            <a:avLst/>
          </a:prstGeom>
        </p:spPr>
      </p:pic>
      <p:cxnSp>
        <p:nvCxnSpPr>
          <p:cNvPr id="8" name="Conector reto 10">
            <a:extLst>
              <a:ext uri="{FF2B5EF4-FFF2-40B4-BE49-F238E27FC236}">
                <a16:creationId xmlns:a16="http://schemas.microsoft.com/office/drawing/2014/main" id="{29EF0DDC-B85E-DD47-B09E-67D752613F40}"/>
              </a:ext>
            </a:extLst>
          </p:cNvPr>
          <p:cNvCxnSpPr>
            <a:cxnSpLocks/>
          </p:cNvCxnSpPr>
          <p:nvPr/>
        </p:nvCxnSpPr>
        <p:spPr>
          <a:xfrm>
            <a:off x="2396068" y="289778"/>
            <a:ext cx="0" cy="534490"/>
          </a:xfrm>
          <a:prstGeom prst="line">
            <a:avLst/>
          </a:prstGeom>
          <a:ln w="8255">
            <a:solidFill>
              <a:srgbClr val="003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59D6E9E-7137-1CE6-C458-6F57E83D4367}"/>
              </a:ext>
            </a:extLst>
          </p:cNvPr>
          <p:cNvGrpSpPr/>
          <p:nvPr/>
        </p:nvGrpSpPr>
        <p:grpSpPr>
          <a:xfrm>
            <a:off x="7911101" y="1967765"/>
            <a:ext cx="4027469" cy="1506455"/>
            <a:chOff x="2406540" y="3760746"/>
            <a:chExt cx="4462737" cy="852925"/>
          </a:xfrm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5C243408-3C14-509D-53E5-87A4A1FF60B9}"/>
                </a:ext>
              </a:extLst>
            </p:cNvPr>
            <p:cNvSpPr/>
            <p:nvPr/>
          </p:nvSpPr>
          <p:spPr>
            <a:xfrm>
              <a:off x="4588870" y="3760746"/>
              <a:ext cx="2280407" cy="8529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t-BR" sz="1050" b="1" dirty="0">
                  <a:solidFill>
                    <a:schemeClr val="tx1"/>
                  </a:solidFill>
                </a:rPr>
                <a:t>Ao Clicar na LUP, OU NO Nº DA SOLICITAÇÃO, aparecerá a solicitação e caso você tenha acesso pode efetuar o atendimento clicando no botão ATENDER.</a:t>
              </a:r>
            </a:p>
          </p:txBody>
        </p:sp>
        <p:cxnSp>
          <p:nvCxnSpPr>
            <p:cNvPr id="14" name="Conector: Angulado 13">
              <a:extLst>
                <a:ext uri="{FF2B5EF4-FFF2-40B4-BE49-F238E27FC236}">
                  <a16:creationId xmlns:a16="http://schemas.microsoft.com/office/drawing/2014/main" id="{B40C5562-5843-46DE-1412-1ED64CEA3BB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406540" y="4335280"/>
              <a:ext cx="2182332" cy="79731"/>
            </a:xfrm>
            <a:prstGeom prst="bentConnector3">
              <a:avLst>
                <a:gd name="adj1" fmla="val 91733"/>
              </a:avLst>
            </a:prstGeom>
            <a:ln w="28575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9025EDA-31B6-B5EB-FD60-4D44D9D46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11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27EDB534-CB89-3CF9-38E2-E49C4417C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86802" y="5789720"/>
            <a:ext cx="3505198" cy="103253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0F235D1-58AC-1351-BBCB-B98EB90C5080}"/>
              </a:ext>
            </a:extLst>
          </p:cNvPr>
          <p:cNvSpPr>
            <a:spLocks noGrp="1"/>
          </p:cNvSpPr>
          <p:nvPr/>
        </p:nvSpPr>
        <p:spPr>
          <a:xfrm>
            <a:off x="1150705" y="75976"/>
            <a:ext cx="9890589" cy="80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A9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BEM VINDO AO APROVA SANTOS</a:t>
            </a:r>
          </a:p>
        </p:txBody>
      </p:sp>
      <p:cxnSp>
        <p:nvCxnSpPr>
          <p:cNvPr id="11" name="Conector Reto 2">
            <a:extLst>
              <a:ext uri="{FF2B5EF4-FFF2-40B4-BE49-F238E27FC236}">
                <a16:creationId xmlns:a16="http://schemas.microsoft.com/office/drawing/2014/main" id="{F277D55E-7E05-6B1B-894C-A9F10043D774}"/>
              </a:ext>
            </a:extLst>
          </p:cNvPr>
          <p:cNvCxnSpPr>
            <a:cxnSpLocks/>
          </p:cNvCxnSpPr>
          <p:nvPr/>
        </p:nvCxnSpPr>
        <p:spPr>
          <a:xfrm flipH="1">
            <a:off x="215757" y="1055976"/>
            <a:ext cx="11722814" cy="0"/>
          </a:xfrm>
          <a:prstGeom prst="line">
            <a:avLst/>
          </a:prstGeom>
          <a:ln w="34925">
            <a:solidFill>
              <a:srgbClr val="7BF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99DBCDB7-D8E2-4D0D-129C-E2BBAE44C0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596" y="3655973"/>
            <a:ext cx="10568183" cy="2313312"/>
          </a:xfrm>
          <a:prstGeom prst="rect">
            <a:avLst/>
          </a:prstGeom>
        </p:spPr>
      </p:pic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86E802F2-E472-CEBE-256B-8F61D52DB225}"/>
              </a:ext>
            </a:extLst>
          </p:cNvPr>
          <p:cNvSpPr/>
          <p:nvPr/>
        </p:nvSpPr>
        <p:spPr>
          <a:xfrm>
            <a:off x="380145" y="5861536"/>
            <a:ext cx="8198776" cy="920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50" b="1" dirty="0">
                <a:solidFill>
                  <a:schemeClr val="tx1"/>
                </a:solidFill>
              </a:rPr>
              <a:t>Pelas bolinhas você consegue saber em que etapa está a solicitação, e na Legenda de cores da etapa você pode entender o que significa cada cor.</a:t>
            </a:r>
          </a:p>
        </p:txBody>
      </p:sp>
    </p:spTree>
    <p:extLst>
      <p:ext uri="{BB962C8B-B14F-4D97-AF65-F5344CB8AC3E}">
        <p14:creationId xmlns:p14="http://schemas.microsoft.com/office/powerpoint/2010/main" val="1379601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7">
            <a:extLst>
              <a:ext uri="{FF2B5EF4-FFF2-40B4-BE49-F238E27FC236}">
                <a16:creationId xmlns:a16="http://schemas.microsoft.com/office/drawing/2014/main" id="{84591384-F3C5-4A36-865A-D1B564E87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54" y="5568"/>
            <a:ext cx="12202509" cy="6899416"/>
          </a:xfrm>
          <a:prstGeom prst="rect">
            <a:avLst/>
          </a:prstGeom>
        </p:spPr>
      </p:pic>
      <p:sp>
        <p:nvSpPr>
          <p:cNvPr id="3" name="Triângulo Retângulo 2">
            <a:extLst>
              <a:ext uri="{FF2B5EF4-FFF2-40B4-BE49-F238E27FC236}">
                <a16:creationId xmlns:a16="http://schemas.microsoft.com/office/drawing/2014/main" id="{3189FFD0-3852-5942-AE64-44A62A4F6954}"/>
              </a:ext>
            </a:extLst>
          </p:cNvPr>
          <p:cNvSpPr/>
          <p:nvPr/>
        </p:nvSpPr>
        <p:spPr>
          <a:xfrm rot="5400000">
            <a:off x="876052" y="-876054"/>
            <a:ext cx="4896468" cy="66485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F8C215-94B5-A545-9382-26EE114D8CB4}"/>
              </a:ext>
            </a:extLst>
          </p:cNvPr>
          <p:cNvSpPr txBox="1"/>
          <p:nvPr/>
        </p:nvSpPr>
        <p:spPr>
          <a:xfrm>
            <a:off x="584055" y="253688"/>
            <a:ext cx="510237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/>
                <a:cs typeface="Arial"/>
              </a:rPr>
              <a:t>FUNCIONALIDADES DOS BOTÕES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9F19585-C9BC-3741-99C5-26B5ACA2B883}"/>
              </a:ext>
            </a:extLst>
          </p:cNvPr>
          <p:cNvSpPr/>
          <p:nvPr/>
        </p:nvSpPr>
        <p:spPr>
          <a:xfrm>
            <a:off x="676173" y="689820"/>
            <a:ext cx="269977" cy="49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EABFB4-5177-4183-A813-24A1F4AD249B}"/>
              </a:ext>
            </a:extLst>
          </p:cNvPr>
          <p:cNvSpPr txBox="1"/>
          <p:nvPr/>
        </p:nvSpPr>
        <p:spPr>
          <a:xfrm>
            <a:off x="259556" y="5664993"/>
            <a:ext cx="474206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>
                <a:solidFill>
                  <a:srgbClr val="003E66"/>
                </a:solidFill>
                <a:latin typeface="Arial"/>
                <a:cs typeface="Arial"/>
              </a:rPr>
              <a:t>Funcionalidade dos botões no serviço.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20533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>
            <a:extLst>
              <a:ext uri="{FF2B5EF4-FFF2-40B4-BE49-F238E27FC236}">
                <a16:creationId xmlns:a16="http://schemas.microsoft.com/office/drawing/2014/main" id="{C484DF18-ED2A-D239-BBE2-AA565F69D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73" y="1272006"/>
            <a:ext cx="11503381" cy="1162050"/>
          </a:xfrm>
          <a:prstGeom prst="rect">
            <a:avLst/>
          </a:prstGeom>
        </p:spPr>
      </p:pic>
      <p:cxnSp>
        <p:nvCxnSpPr>
          <p:cNvPr id="8" name="Conector reto 10">
            <a:extLst>
              <a:ext uri="{FF2B5EF4-FFF2-40B4-BE49-F238E27FC236}">
                <a16:creationId xmlns:a16="http://schemas.microsoft.com/office/drawing/2014/main" id="{29EF0DDC-B85E-DD47-B09E-67D752613F40}"/>
              </a:ext>
            </a:extLst>
          </p:cNvPr>
          <p:cNvCxnSpPr>
            <a:cxnSpLocks/>
          </p:cNvCxnSpPr>
          <p:nvPr/>
        </p:nvCxnSpPr>
        <p:spPr>
          <a:xfrm>
            <a:off x="2396068" y="289778"/>
            <a:ext cx="0" cy="534490"/>
          </a:xfrm>
          <a:prstGeom prst="line">
            <a:avLst/>
          </a:prstGeom>
          <a:ln w="8255">
            <a:solidFill>
              <a:srgbClr val="003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ED08C66-4166-40B6-98D9-42CD25B1B49D}"/>
              </a:ext>
            </a:extLst>
          </p:cNvPr>
          <p:cNvSpPr/>
          <p:nvPr/>
        </p:nvSpPr>
        <p:spPr>
          <a:xfrm>
            <a:off x="528806" y="2886038"/>
            <a:ext cx="1243547" cy="18327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  <a:ea typeface="+mn-lt"/>
                <a:cs typeface="+mn-lt"/>
              </a:rPr>
              <a:t>O botão SALVAR, você pode salvar informações já preenchidas na etapa, sem precisar sair da etapa que se encontra.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31209DCC-2394-2AA7-D9F5-F983CCD2FFCB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1150580" y="2122310"/>
            <a:ext cx="6995" cy="763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2B101800-E5F3-1436-7528-E9FB14642888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2308113" y="2122311"/>
            <a:ext cx="427126" cy="774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BAB1BB4C-D0E3-DEF2-B0D8-EEE191DA256B}"/>
              </a:ext>
            </a:extLst>
          </p:cNvPr>
          <p:cNvSpPr/>
          <p:nvPr/>
        </p:nvSpPr>
        <p:spPr>
          <a:xfrm>
            <a:off x="2113465" y="2897189"/>
            <a:ext cx="1243547" cy="37871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  <a:ea typeface="+mn-lt"/>
                <a:cs typeface="+mn-lt"/>
              </a:rPr>
              <a:t>O botão ATENDER,  é para você vincular a solicitação no seu usuário, assim nenhum outro  conseguirá mexer na sua solicitação, e o ATENDER também liberar os campos para preenchimento e para que assim você consiga atender sua solicitação.</a:t>
            </a: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1BCDF85B-550A-95C1-46FB-47D62CEE8583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4119980" y="2089745"/>
            <a:ext cx="348056" cy="763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F554C50C-26B3-E822-C991-7ED25373DC5B}"/>
              </a:ext>
            </a:extLst>
          </p:cNvPr>
          <p:cNvSpPr/>
          <p:nvPr/>
        </p:nvSpPr>
        <p:spPr>
          <a:xfrm>
            <a:off x="3846262" y="2853473"/>
            <a:ext cx="1243547" cy="24748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  <a:ea typeface="+mn-lt"/>
                <a:cs typeface="+mn-lt"/>
              </a:rPr>
              <a:t>O botão LIBERAR ATENDIMENTO, ele libera um chamado que está preso no seu usuário para que outra pessoa consiga atende-lo. Desvinculando a solicitação do seu nome.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06B1C02C-BEA2-13DD-4B27-8FE839B517F9}"/>
              </a:ext>
            </a:extLst>
          </p:cNvPr>
          <p:cNvCxnSpPr>
            <a:cxnSpLocks/>
          </p:cNvCxnSpPr>
          <p:nvPr/>
        </p:nvCxnSpPr>
        <p:spPr>
          <a:xfrm flipV="1">
            <a:off x="7015580" y="2137674"/>
            <a:ext cx="0" cy="763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E530926E-0907-3628-3F8E-76E4DE512904}"/>
              </a:ext>
            </a:extLst>
          </p:cNvPr>
          <p:cNvSpPr/>
          <p:nvPr/>
        </p:nvSpPr>
        <p:spPr>
          <a:xfrm>
            <a:off x="6425604" y="2897189"/>
            <a:ext cx="1243547" cy="24748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  <a:ea typeface="+mn-lt"/>
                <a:cs typeface="+mn-lt"/>
              </a:rPr>
              <a:t>O botão ASSINAR DIGITALMENTE, ele irá aparecer em etapas que irá gerar um documento PDF onde será necessário efetuar uma assinatura digital.</a:t>
            </a: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708C7FE-F5DB-D69F-E1F9-3D83515FF66B}"/>
              </a:ext>
            </a:extLst>
          </p:cNvPr>
          <p:cNvCxnSpPr>
            <a:cxnSpLocks/>
          </p:cNvCxnSpPr>
          <p:nvPr/>
        </p:nvCxnSpPr>
        <p:spPr>
          <a:xfrm flipV="1">
            <a:off x="9606380" y="2122310"/>
            <a:ext cx="0" cy="763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3928A920-77DF-AF9F-3E1F-385A3A0CFC60}"/>
              </a:ext>
            </a:extLst>
          </p:cNvPr>
          <p:cNvSpPr/>
          <p:nvPr/>
        </p:nvSpPr>
        <p:spPr>
          <a:xfrm>
            <a:off x="8984606" y="2886038"/>
            <a:ext cx="1243547" cy="1583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  <a:ea typeface="+mn-lt"/>
                <a:cs typeface="+mn-lt"/>
              </a:rPr>
              <a:t>O botão ANEXOS, você conseguirá ver todos os anexos inseridos na tratativa dessa solicitação.</a:t>
            </a: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FF2DA0D6-D764-924F-71FF-5715CB689B4D}"/>
              </a:ext>
            </a:extLst>
          </p:cNvPr>
          <p:cNvCxnSpPr>
            <a:cxnSpLocks/>
          </p:cNvCxnSpPr>
          <p:nvPr/>
        </p:nvCxnSpPr>
        <p:spPr>
          <a:xfrm flipV="1">
            <a:off x="11034424" y="2137674"/>
            <a:ext cx="0" cy="763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5A49EBDE-2B59-1E23-DC88-C04E346AB75F}"/>
              </a:ext>
            </a:extLst>
          </p:cNvPr>
          <p:cNvSpPr/>
          <p:nvPr/>
        </p:nvSpPr>
        <p:spPr>
          <a:xfrm>
            <a:off x="10456872" y="2897189"/>
            <a:ext cx="1243547" cy="1583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  <a:ea typeface="+mn-lt"/>
                <a:cs typeface="+mn-lt"/>
              </a:rPr>
              <a:t>O botão HISTÓRICO, você conseguirá ver todo o histórico dessa solicitação.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4CFE24-3482-4086-9CE8-5805D9BD8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11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5427328-5F1A-305B-EE64-223D2C089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71" y="1735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44CEA159-43D6-BB32-EACB-B9FCF8235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86802" y="5789720"/>
            <a:ext cx="3505198" cy="103253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FE9C24B5-FBCE-DC3B-E773-7F46DD44ED02}"/>
              </a:ext>
            </a:extLst>
          </p:cNvPr>
          <p:cNvSpPr>
            <a:spLocks noGrp="1"/>
          </p:cNvSpPr>
          <p:nvPr/>
        </p:nvSpPr>
        <p:spPr>
          <a:xfrm>
            <a:off x="1150705" y="75976"/>
            <a:ext cx="9890589" cy="80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A9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BEM VINDO AO APROVA SANTOS</a:t>
            </a:r>
          </a:p>
        </p:txBody>
      </p:sp>
      <p:cxnSp>
        <p:nvCxnSpPr>
          <p:cNvPr id="11" name="Conector Reto 2">
            <a:extLst>
              <a:ext uri="{FF2B5EF4-FFF2-40B4-BE49-F238E27FC236}">
                <a16:creationId xmlns:a16="http://schemas.microsoft.com/office/drawing/2014/main" id="{4085F7C2-2730-9B8C-F4D9-43049E0627A4}"/>
              </a:ext>
            </a:extLst>
          </p:cNvPr>
          <p:cNvCxnSpPr>
            <a:cxnSpLocks/>
          </p:cNvCxnSpPr>
          <p:nvPr/>
        </p:nvCxnSpPr>
        <p:spPr>
          <a:xfrm flipH="1">
            <a:off x="215757" y="1189538"/>
            <a:ext cx="11722814" cy="0"/>
          </a:xfrm>
          <a:prstGeom prst="line">
            <a:avLst/>
          </a:prstGeom>
          <a:ln w="34925">
            <a:solidFill>
              <a:srgbClr val="7BF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443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10">
            <a:extLst>
              <a:ext uri="{FF2B5EF4-FFF2-40B4-BE49-F238E27FC236}">
                <a16:creationId xmlns:a16="http://schemas.microsoft.com/office/drawing/2014/main" id="{29EF0DDC-B85E-DD47-B09E-67D752613F40}"/>
              </a:ext>
            </a:extLst>
          </p:cNvPr>
          <p:cNvCxnSpPr>
            <a:cxnSpLocks/>
          </p:cNvCxnSpPr>
          <p:nvPr/>
        </p:nvCxnSpPr>
        <p:spPr>
          <a:xfrm>
            <a:off x="2396068" y="289778"/>
            <a:ext cx="0" cy="534490"/>
          </a:xfrm>
          <a:prstGeom prst="line">
            <a:avLst/>
          </a:prstGeom>
          <a:ln w="8255">
            <a:solidFill>
              <a:srgbClr val="003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B68BD9B-F333-DFFA-22EF-EE146FA348E5}"/>
              </a:ext>
            </a:extLst>
          </p:cNvPr>
          <p:cNvSpPr txBox="1"/>
          <p:nvPr/>
        </p:nvSpPr>
        <p:spPr>
          <a:xfrm>
            <a:off x="725533" y="1479228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BOTÃO ATENDER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259D174-EA1A-839E-0B1D-59B141144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33" y="1952978"/>
            <a:ext cx="9908600" cy="3481494"/>
          </a:xfrm>
          <a:prstGeom prst="rect">
            <a:avLst/>
          </a:prstGeom>
        </p:spPr>
      </p:pic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AB08A37D-5D65-D375-5816-9C5E6449DFE6}"/>
              </a:ext>
            </a:extLst>
          </p:cNvPr>
          <p:cNvSpPr/>
          <p:nvPr/>
        </p:nvSpPr>
        <p:spPr>
          <a:xfrm>
            <a:off x="9084047" y="2239237"/>
            <a:ext cx="2746709" cy="1915074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  <a:ea typeface="+mn-lt"/>
                <a:cs typeface="+mn-lt"/>
              </a:rPr>
              <a:t>O botão ATENDER, vincula seu usuário  como responsável pela etapa.</a:t>
            </a:r>
          </a:p>
          <a:p>
            <a:pPr algn="ctr"/>
            <a:r>
              <a:rPr lang="pt-BR" sz="1000" b="1" dirty="0">
                <a:solidFill>
                  <a:schemeClr val="tx1"/>
                </a:solidFill>
                <a:ea typeface="+mn-lt"/>
                <a:cs typeface="+mn-lt"/>
              </a:rPr>
              <a:t>O botão LIBERAR ATIVIDADE, retira seu usuário  como responsável pela etapa, deixando como não atribuído e liberando o notão ATENDER para outro atendente. </a:t>
            </a:r>
          </a:p>
          <a:p>
            <a:pPr algn="ctr"/>
            <a:endParaRPr lang="pt-BR" sz="1000" b="1" dirty="0">
              <a:solidFill>
                <a:schemeClr val="tx1"/>
              </a:solidFill>
              <a:ea typeface="+mn-lt"/>
              <a:cs typeface="+mn-lt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5812348-6CDB-34CA-7A59-20386FE79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11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CFEDCD5F-BD89-B245-5C30-BA9E7418D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86802" y="5789720"/>
            <a:ext cx="3505198" cy="103253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B81B13C-B74E-5C0E-5981-1742449A1C20}"/>
              </a:ext>
            </a:extLst>
          </p:cNvPr>
          <p:cNvSpPr>
            <a:spLocks noGrp="1"/>
          </p:cNvSpPr>
          <p:nvPr/>
        </p:nvSpPr>
        <p:spPr>
          <a:xfrm>
            <a:off x="1150705" y="75976"/>
            <a:ext cx="9890589" cy="80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A9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BEM VINDO AO APROVA SANTOS</a:t>
            </a:r>
          </a:p>
        </p:txBody>
      </p:sp>
      <p:cxnSp>
        <p:nvCxnSpPr>
          <p:cNvPr id="11" name="Conector Reto 2">
            <a:extLst>
              <a:ext uri="{FF2B5EF4-FFF2-40B4-BE49-F238E27FC236}">
                <a16:creationId xmlns:a16="http://schemas.microsoft.com/office/drawing/2014/main" id="{C16F60A7-D2E3-8544-7203-95B3641024DD}"/>
              </a:ext>
            </a:extLst>
          </p:cNvPr>
          <p:cNvCxnSpPr>
            <a:cxnSpLocks/>
          </p:cNvCxnSpPr>
          <p:nvPr/>
        </p:nvCxnSpPr>
        <p:spPr>
          <a:xfrm flipH="1">
            <a:off x="215757" y="1055976"/>
            <a:ext cx="11722814" cy="0"/>
          </a:xfrm>
          <a:prstGeom prst="line">
            <a:avLst/>
          </a:prstGeom>
          <a:ln w="34925">
            <a:solidFill>
              <a:srgbClr val="7BF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920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10">
            <a:extLst>
              <a:ext uri="{FF2B5EF4-FFF2-40B4-BE49-F238E27FC236}">
                <a16:creationId xmlns:a16="http://schemas.microsoft.com/office/drawing/2014/main" id="{29EF0DDC-B85E-DD47-B09E-67D752613F40}"/>
              </a:ext>
            </a:extLst>
          </p:cNvPr>
          <p:cNvCxnSpPr>
            <a:cxnSpLocks/>
          </p:cNvCxnSpPr>
          <p:nvPr/>
        </p:nvCxnSpPr>
        <p:spPr>
          <a:xfrm>
            <a:off x="2396068" y="289778"/>
            <a:ext cx="0" cy="534490"/>
          </a:xfrm>
          <a:prstGeom prst="line">
            <a:avLst/>
          </a:prstGeom>
          <a:ln w="8255">
            <a:solidFill>
              <a:srgbClr val="003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B68BD9B-F333-DFFA-22EF-EE146FA348E5}"/>
              </a:ext>
            </a:extLst>
          </p:cNvPr>
          <p:cNvSpPr txBox="1"/>
          <p:nvPr/>
        </p:nvSpPr>
        <p:spPr>
          <a:xfrm>
            <a:off x="725533" y="1479228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BOTÃO ATENDER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AB08A37D-5D65-D375-5816-9C5E6449DFE6}"/>
              </a:ext>
            </a:extLst>
          </p:cNvPr>
          <p:cNvSpPr/>
          <p:nvPr/>
        </p:nvSpPr>
        <p:spPr>
          <a:xfrm>
            <a:off x="9084047" y="2239237"/>
            <a:ext cx="2746709" cy="1915074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  <a:ea typeface="+mn-lt"/>
                <a:cs typeface="+mn-lt"/>
              </a:rPr>
              <a:t>O botão LIBERAR ATIVIDADE, retira seu usuário  como responsável pela etapa, deixando como não atribuído e liberando o notão ATENDER para outro atendente. </a:t>
            </a:r>
          </a:p>
          <a:p>
            <a:pPr algn="ctr"/>
            <a:r>
              <a:rPr lang="pt-BR" sz="1000" b="1" dirty="0">
                <a:solidFill>
                  <a:schemeClr val="tx1"/>
                </a:solidFill>
                <a:ea typeface="+mn-lt"/>
                <a:cs typeface="+mn-lt"/>
              </a:rPr>
              <a:t>Para essa opção aparecer clicar na seta branca que aparece ao lado </a:t>
            </a:r>
            <a:r>
              <a:rPr lang="pt-BR" sz="1000" b="1">
                <a:solidFill>
                  <a:schemeClr val="tx1"/>
                </a:solidFill>
                <a:ea typeface="+mn-lt"/>
                <a:cs typeface="+mn-lt"/>
              </a:rPr>
              <a:t>da palavra SALVAR.</a:t>
            </a:r>
            <a:endParaRPr lang="pt-BR" sz="1000" b="1" dirty="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endParaRPr lang="pt-BR" sz="1000" b="1" dirty="0">
              <a:solidFill>
                <a:schemeClr val="tx1"/>
              </a:solidFill>
              <a:ea typeface="+mn-lt"/>
              <a:cs typeface="+mn-lt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5812348-6CDB-34CA-7A59-20386FE79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11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CFEDCD5F-BD89-B245-5C30-BA9E7418D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86802" y="5789720"/>
            <a:ext cx="3505198" cy="103253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B81B13C-B74E-5C0E-5981-1742449A1C20}"/>
              </a:ext>
            </a:extLst>
          </p:cNvPr>
          <p:cNvSpPr>
            <a:spLocks noGrp="1"/>
          </p:cNvSpPr>
          <p:nvPr/>
        </p:nvSpPr>
        <p:spPr>
          <a:xfrm>
            <a:off x="1150705" y="75976"/>
            <a:ext cx="9890589" cy="80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A9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BEM VINDO AO APROVA SANTOS</a:t>
            </a:r>
          </a:p>
        </p:txBody>
      </p:sp>
      <p:cxnSp>
        <p:nvCxnSpPr>
          <p:cNvPr id="11" name="Conector Reto 2">
            <a:extLst>
              <a:ext uri="{FF2B5EF4-FFF2-40B4-BE49-F238E27FC236}">
                <a16:creationId xmlns:a16="http://schemas.microsoft.com/office/drawing/2014/main" id="{C16F60A7-D2E3-8544-7203-95B3641024DD}"/>
              </a:ext>
            </a:extLst>
          </p:cNvPr>
          <p:cNvCxnSpPr>
            <a:cxnSpLocks/>
          </p:cNvCxnSpPr>
          <p:nvPr/>
        </p:nvCxnSpPr>
        <p:spPr>
          <a:xfrm flipH="1">
            <a:off x="215757" y="1055976"/>
            <a:ext cx="11722814" cy="0"/>
          </a:xfrm>
          <a:prstGeom prst="line">
            <a:avLst/>
          </a:prstGeom>
          <a:ln w="34925">
            <a:solidFill>
              <a:srgbClr val="7BF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3E5D0042-231A-CBFA-5A6A-10F1BCE64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533" y="1902023"/>
            <a:ext cx="8172870" cy="25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39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B8E32D9D-6769-0459-C9CF-A6BC214C3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57" y="1668429"/>
            <a:ext cx="9174823" cy="3949903"/>
          </a:xfrm>
          <a:prstGeom prst="rect">
            <a:avLst/>
          </a:prstGeom>
        </p:spPr>
      </p:pic>
      <p:cxnSp>
        <p:nvCxnSpPr>
          <p:cNvPr id="8" name="Conector reto 10">
            <a:extLst>
              <a:ext uri="{FF2B5EF4-FFF2-40B4-BE49-F238E27FC236}">
                <a16:creationId xmlns:a16="http://schemas.microsoft.com/office/drawing/2014/main" id="{29EF0DDC-B85E-DD47-B09E-67D752613F40}"/>
              </a:ext>
            </a:extLst>
          </p:cNvPr>
          <p:cNvCxnSpPr>
            <a:cxnSpLocks/>
          </p:cNvCxnSpPr>
          <p:nvPr/>
        </p:nvCxnSpPr>
        <p:spPr>
          <a:xfrm>
            <a:off x="2396068" y="289778"/>
            <a:ext cx="0" cy="534490"/>
          </a:xfrm>
          <a:prstGeom prst="line">
            <a:avLst/>
          </a:prstGeom>
          <a:ln w="8255">
            <a:solidFill>
              <a:srgbClr val="003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B68BD9B-F333-DFFA-22EF-EE146FA348E5}"/>
              </a:ext>
            </a:extLst>
          </p:cNvPr>
          <p:cNvSpPr txBox="1"/>
          <p:nvPr/>
        </p:nvSpPr>
        <p:spPr>
          <a:xfrm>
            <a:off x="725533" y="1200646"/>
            <a:ext cx="332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BOTÃO ASSINATURA DIGITAL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C731DB6E-655A-4BF1-CCC8-35A11E98D934}"/>
              </a:ext>
            </a:extLst>
          </p:cNvPr>
          <p:cNvSpPr/>
          <p:nvPr/>
        </p:nvSpPr>
        <p:spPr>
          <a:xfrm>
            <a:off x="9683513" y="1848560"/>
            <a:ext cx="1905736" cy="24748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  <a:ea typeface="+mn-lt"/>
                <a:cs typeface="+mn-lt"/>
              </a:rPr>
              <a:t>Ao anexar o documento na etapa, irá aparecer essa tela. O botão ASSINAR  E ANEXAR DOCUMENTO, é usado por quem tem CERTIFICADO DIGITAL, o solicitante vai selecionar o certificado, ESCOLHER ONDE FICARÁ A ASSINATURA e clicar em ASSINAR E ANEXAR DOCUMENTO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99AAC9E0-D41F-6C49-AAFA-F5254183732D}"/>
              </a:ext>
            </a:extLst>
          </p:cNvPr>
          <p:cNvSpPr/>
          <p:nvPr/>
        </p:nvSpPr>
        <p:spPr>
          <a:xfrm>
            <a:off x="8638059" y="4791152"/>
            <a:ext cx="2210216" cy="11167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  <a:ea typeface="+mn-lt"/>
                <a:cs typeface="+mn-lt"/>
              </a:rPr>
              <a:t>Os que NÃO tem certificado, irá assinar pelo GOV.BR, conforme instruções contidas na etapa, assinar por lá, anexar o documento e clicar em ANEXAR DOCUMENTO SEM ASSINAR.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CBB5C48-1DA9-5FFB-03CD-96386653A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11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53687C5E-AACD-6734-F572-0820B47AD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86802" y="5789720"/>
            <a:ext cx="3505198" cy="1032539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4EB65769-4CF8-B9DF-D1B6-1A8D8D8AB0F4}"/>
              </a:ext>
            </a:extLst>
          </p:cNvPr>
          <p:cNvSpPr>
            <a:spLocks noGrp="1"/>
          </p:cNvSpPr>
          <p:nvPr/>
        </p:nvSpPr>
        <p:spPr>
          <a:xfrm>
            <a:off x="1150705" y="75976"/>
            <a:ext cx="9890589" cy="80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A9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BEM VINDO AO APROVA SANTOS</a:t>
            </a:r>
          </a:p>
        </p:txBody>
      </p:sp>
      <p:cxnSp>
        <p:nvCxnSpPr>
          <p:cNvPr id="14" name="Conector Reto 2">
            <a:extLst>
              <a:ext uri="{FF2B5EF4-FFF2-40B4-BE49-F238E27FC236}">
                <a16:creationId xmlns:a16="http://schemas.microsoft.com/office/drawing/2014/main" id="{94A3E9FD-0F1E-A50F-863F-5868F1B2AC83}"/>
              </a:ext>
            </a:extLst>
          </p:cNvPr>
          <p:cNvCxnSpPr>
            <a:cxnSpLocks/>
          </p:cNvCxnSpPr>
          <p:nvPr/>
        </p:nvCxnSpPr>
        <p:spPr>
          <a:xfrm flipH="1">
            <a:off x="215757" y="1055976"/>
            <a:ext cx="11722814" cy="0"/>
          </a:xfrm>
          <a:prstGeom prst="line">
            <a:avLst/>
          </a:prstGeom>
          <a:ln w="34925">
            <a:solidFill>
              <a:srgbClr val="7BF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D8C867FB-6F0A-1903-8E4D-C7B741E87D40}"/>
              </a:ext>
            </a:extLst>
          </p:cNvPr>
          <p:cNvCxnSpPr>
            <a:cxnSpLocks/>
          </p:cNvCxnSpPr>
          <p:nvPr/>
        </p:nvCxnSpPr>
        <p:spPr>
          <a:xfrm rot="10800000">
            <a:off x="7592603" y="2640459"/>
            <a:ext cx="2090913" cy="32877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0176D943-5F4A-0A6F-8640-D0D831D997E7}"/>
              </a:ext>
            </a:extLst>
          </p:cNvPr>
          <p:cNvCxnSpPr>
            <a:cxnSpLocks/>
            <a:stCxn id="17" idx="1"/>
          </p:cNvCxnSpPr>
          <p:nvPr/>
        </p:nvCxnSpPr>
        <p:spPr>
          <a:xfrm rot="10800000">
            <a:off x="5465853" y="2877897"/>
            <a:ext cx="3172207" cy="2471643"/>
          </a:xfrm>
          <a:prstGeom prst="bentConnector3">
            <a:avLst>
              <a:gd name="adj1" fmla="val 99878"/>
            </a:avLst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428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095606-A7C5-D357-8E9F-BD46E8FBE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45" y="1602785"/>
            <a:ext cx="10792178" cy="4520704"/>
          </a:xfrm>
          <a:prstGeom prst="rect">
            <a:avLst/>
          </a:prstGeom>
        </p:spPr>
      </p:pic>
      <p:cxnSp>
        <p:nvCxnSpPr>
          <p:cNvPr id="8" name="Conector reto 10">
            <a:extLst>
              <a:ext uri="{FF2B5EF4-FFF2-40B4-BE49-F238E27FC236}">
                <a16:creationId xmlns:a16="http://schemas.microsoft.com/office/drawing/2014/main" id="{29EF0DDC-B85E-DD47-B09E-67D752613F40}"/>
              </a:ext>
            </a:extLst>
          </p:cNvPr>
          <p:cNvCxnSpPr>
            <a:cxnSpLocks/>
          </p:cNvCxnSpPr>
          <p:nvPr/>
        </p:nvCxnSpPr>
        <p:spPr>
          <a:xfrm>
            <a:off x="2396068" y="289778"/>
            <a:ext cx="0" cy="534490"/>
          </a:xfrm>
          <a:prstGeom prst="line">
            <a:avLst/>
          </a:prstGeom>
          <a:ln w="8255">
            <a:solidFill>
              <a:srgbClr val="003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B68BD9B-F333-DFFA-22EF-EE146FA348E5}"/>
              </a:ext>
            </a:extLst>
          </p:cNvPr>
          <p:cNvSpPr txBox="1"/>
          <p:nvPr/>
        </p:nvSpPr>
        <p:spPr>
          <a:xfrm>
            <a:off x="643707" y="1233453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BOTÃO ANEXO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7F6C3032-AE73-33AA-1C21-373EF1B68D38}"/>
              </a:ext>
            </a:extLst>
          </p:cNvPr>
          <p:cNvSpPr/>
          <p:nvPr/>
        </p:nvSpPr>
        <p:spPr>
          <a:xfrm>
            <a:off x="3109034" y="1253921"/>
            <a:ext cx="8563678" cy="1272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  <a:ea typeface="+mn-lt"/>
                <a:cs typeface="+mn-lt"/>
              </a:rPr>
              <a:t>O botão ANEXOS, você conseguirá ver todos os anexos inseridos na tratativa dessa solicitação. Consegue ver em qual etapa foi anexada, o usuário que anexou, se tem alguma assinatura digital no documento.</a:t>
            </a:r>
          </a:p>
          <a:p>
            <a:pPr algn="ctr"/>
            <a:r>
              <a:rPr lang="pt-BR" sz="1000" b="1" dirty="0">
                <a:solidFill>
                  <a:schemeClr val="tx1"/>
                </a:solidFill>
                <a:ea typeface="+mn-lt"/>
                <a:cs typeface="+mn-lt"/>
              </a:rPr>
              <a:t>Botões contidos em ações:</a:t>
            </a:r>
          </a:p>
          <a:p>
            <a:pPr algn="ctr"/>
            <a:r>
              <a:rPr lang="pt-BR" sz="1000" b="1" dirty="0">
                <a:solidFill>
                  <a:schemeClr val="tx1"/>
                </a:solidFill>
                <a:ea typeface="+mn-lt"/>
                <a:cs typeface="+mn-lt"/>
              </a:rPr>
              <a:t>1 – lupa – você consegue ver o documento.</a:t>
            </a:r>
          </a:p>
          <a:p>
            <a:pPr algn="ctr"/>
            <a:r>
              <a:rPr lang="pt-BR" sz="1000" b="1" dirty="0">
                <a:solidFill>
                  <a:schemeClr val="tx1"/>
                </a:solidFill>
                <a:ea typeface="+mn-lt"/>
                <a:cs typeface="+mn-lt"/>
              </a:rPr>
              <a:t>2 baixar arquivo.</a:t>
            </a:r>
          </a:p>
          <a:p>
            <a:pPr algn="ctr"/>
            <a:r>
              <a:rPr lang="pt-BR" sz="1000" b="1" dirty="0">
                <a:solidFill>
                  <a:schemeClr val="tx1"/>
                </a:solidFill>
                <a:ea typeface="+mn-lt"/>
                <a:cs typeface="+mn-lt"/>
              </a:rPr>
              <a:t>3 – assinar digitalmente.</a:t>
            </a:r>
          </a:p>
          <a:p>
            <a:pPr algn="ctr"/>
            <a:endParaRPr lang="pt-BR" sz="1000" b="1" dirty="0">
              <a:solidFill>
                <a:schemeClr val="tx1"/>
              </a:solidFill>
              <a:ea typeface="+mn-lt"/>
              <a:cs typeface="+mn-lt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636D823-6ACA-857E-BA71-C56B778F1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11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79A3F9E-A8B2-7769-D13C-6547335F3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86802" y="5789720"/>
            <a:ext cx="3505198" cy="103253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09DBD15-2172-EFFA-5B0D-19540EE0C75D}"/>
              </a:ext>
            </a:extLst>
          </p:cNvPr>
          <p:cNvSpPr>
            <a:spLocks noGrp="1"/>
          </p:cNvSpPr>
          <p:nvPr/>
        </p:nvSpPr>
        <p:spPr>
          <a:xfrm>
            <a:off x="1150705" y="75976"/>
            <a:ext cx="9890589" cy="80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A9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BEM VINDO AO APROVA SANTOS</a:t>
            </a:r>
          </a:p>
        </p:txBody>
      </p:sp>
      <p:cxnSp>
        <p:nvCxnSpPr>
          <p:cNvPr id="11" name="Conector Reto 2">
            <a:extLst>
              <a:ext uri="{FF2B5EF4-FFF2-40B4-BE49-F238E27FC236}">
                <a16:creationId xmlns:a16="http://schemas.microsoft.com/office/drawing/2014/main" id="{78AF7523-20B7-4583-4CBE-24856D65D74A}"/>
              </a:ext>
            </a:extLst>
          </p:cNvPr>
          <p:cNvCxnSpPr>
            <a:cxnSpLocks/>
          </p:cNvCxnSpPr>
          <p:nvPr/>
        </p:nvCxnSpPr>
        <p:spPr>
          <a:xfrm flipH="1">
            <a:off x="215757" y="1055976"/>
            <a:ext cx="11722814" cy="0"/>
          </a:xfrm>
          <a:prstGeom prst="line">
            <a:avLst/>
          </a:prstGeom>
          <a:ln w="34925">
            <a:solidFill>
              <a:srgbClr val="7BF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80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89FD1DA9-B667-BFEA-A8DD-B9ADA76D3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07" y="1780261"/>
            <a:ext cx="9512789" cy="4496031"/>
          </a:xfrm>
          <a:prstGeom prst="rect">
            <a:avLst/>
          </a:prstGeom>
        </p:spPr>
      </p:pic>
      <p:cxnSp>
        <p:nvCxnSpPr>
          <p:cNvPr id="8" name="Conector reto 10">
            <a:extLst>
              <a:ext uri="{FF2B5EF4-FFF2-40B4-BE49-F238E27FC236}">
                <a16:creationId xmlns:a16="http://schemas.microsoft.com/office/drawing/2014/main" id="{29EF0DDC-B85E-DD47-B09E-67D752613F40}"/>
              </a:ext>
            </a:extLst>
          </p:cNvPr>
          <p:cNvCxnSpPr>
            <a:cxnSpLocks/>
          </p:cNvCxnSpPr>
          <p:nvPr/>
        </p:nvCxnSpPr>
        <p:spPr>
          <a:xfrm>
            <a:off x="2396068" y="289778"/>
            <a:ext cx="0" cy="534490"/>
          </a:xfrm>
          <a:prstGeom prst="line">
            <a:avLst/>
          </a:prstGeom>
          <a:ln w="8255">
            <a:solidFill>
              <a:srgbClr val="003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B68BD9B-F333-DFFA-22EF-EE146FA348E5}"/>
              </a:ext>
            </a:extLst>
          </p:cNvPr>
          <p:cNvSpPr txBox="1"/>
          <p:nvPr/>
        </p:nvSpPr>
        <p:spPr>
          <a:xfrm>
            <a:off x="643707" y="1233453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BOTÃO HISTÓRICO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7F6C3032-AE73-33AA-1C21-373EF1B68D38}"/>
              </a:ext>
            </a:extLst>
          </p:cNvPr>
          <p:cNvSpPr/>
          <p:nvPr/>
        </p:nvSpPr>
        <p:spPr>
          <a:xfrm>
            <a:off x="8947706" y="3588195"/>
            <a:ext cx="2969397" cy="10325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  <a:ea typeface="+mn-lt"/>
                <a:cs typeface="+mn-lt"/>
              </a:rPr>
              <a:t>Nesse botão você consegue ver o histórico da etapa, do fluxo ou do fluxo completo. </a:t>
            </a:r>
          </a:p>
          <a:p>
            <a:pPr algn="ctr"/>
            <a:endParaRPr lang="pt-BR" sz="1000" b="1" dirty="0">
              <a:solidFill>
                <a:schemeClr val="tx1"/>
              </a:solidFill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5F43E-DAF2-8987-1D82-99EFD7219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11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B1331727-ECC6-496E-DEEF-314BF465C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86802" y="5789720"/>
            <a:ext cx="3505198" cy="103253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68AD6A3F-DF5A-E8A1-1495-9D866946D67E}"/>
              </a:ext>
            </a:extLst>
          </p:cNvPr>
          <p:cNvSpPr>
            <a:spLocks noGrp="1"/>
          </p:cNvSpPr>
          <p:nvPr/>
        </p:nvSpPr>
        <p:spPr>
          <a:xfrm>
            <a:off x="1150705" y="75976"/>
            <a:ext cx="9890589" cy="80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A9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BEM VINDO AO APROVA SANTOS</a:t>
            </a:r>
          </a:p>
        </p:txBody>
      </p:sp>
      <p:cxnSp>
        <p:nvCxnSpPr>
          <p:cNvPr id="11" name="Conector Reto 2">
            <a:extLst>
              <a:ext uri="{FF2B5EF4-FFF2-40B4-BE49-F238E27FC236}">
                <a16:creationId xmlns:a16="http://schemas.microsoft.com/office/drawing/2014/main" id="{EC0B3953-94EA-E104-2984-834C125B2368}"/>
              </a:ext>
            </a:extLst>
          </p:cNvPr>
          <p:cNvCxnSpPr>
            <a:cxnSpLocks/>
          </p:cNvCxnSpPr>
          <p:nvPr/>
        </p:nvCxnSpPr>
        <p:spPr>
          <a:xfrm flipH="1">
            <a:off x="215757" y="1055976"/>
            <a:ext cx="11722814" cy="0"/>
          </a:xfrm>
          <a:prstGeom prst="line">
            <a:avLst/>
          </a:prstGeom>
          <a:ln w="34925">
            <a:solidFill>
              <a:srgbClr val="7BF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44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EAE9821-F83E-8B48-9125-59A529B46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94DE8C15-F04D-8745-A8BA-8229182E2213}"/>
              </a:ext>
            </a:extLst>
          </p:cNvPr>
          <p:cNvSpPr/>
          <p:nvPr/>
        </p:nvSpPr>
        <p:spPr>
          <a:xfrm rot="5400000">
            <a:off x="2952" y="-2950"/>
            <a:ext cx="6642674" cy="66485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7121DB-25FA-774B-A956-0A99B2E3F8D6}"/>
              </a:ext>
            </a:extLst>
          </p:cNvPr>
          <p:cNvSpPr txBox="1"/>
          <p:nvPr/>
        </p:nvSpPr>
        <p:spPr>
          <a:xfrm>
            <a:off x="584055" y="654844"/>
            <a:ext cx="3982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 AO SISTEMA</a:t>
            </a:r>
          </a:p>
          <a:p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MUNICIPE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40A35A7-4A91-204A-976A-88AACA8895BF}"/>
              </a:ext>
            </a:extLst>
          </p:cNvPr>
          <p:cNvSpPr/>
          <p:nvPr/>
        </p:nvSpPr>
        <p:spPr>
          <a:xfrm>
            <a:off x="666063" y="1149431"/>
            <a:ext cx="269977" cy="49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B2E38106-06B0-3C48-B9AA-647F68495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66879" y="5732225"/>
            <a:ext cx="2003420" cy="47945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F66F031-C000-44E8-802F-27D5A256E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63" y="2100442"/>
            <a:ext cx="22574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05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9F3148E-63D5-1F48-B9A1-A4B1DEC65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F9E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C056A69-3F88-DE45-AABE-5ED71A8D2A11}"/>
              </a:ext>
            </a:extLst>
          </p:cNvPr>
          <p:cNvSpPr txBox="1">
            <a:spLocks/>
          </p:cNvSpPr>
          <p:nvPr/>
        </p:nvSpPr>
        <p:spPr>
          <a:xfrm>
            <a:off x="4309414" y="2618929"/>
            <a:ext cx="3605491" cy="11455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52637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0360AD6-2C36-FDCE-9665-4E8F0D6B0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55" y="1109376"/>
            <a:ext cx="10122420" cy="5258070"/>
          </a:xfrm>
          <a:prstGeom prst="rect">
            <a:avLst/>
          </a:prstGeom>
        </p:spPr>
      </p:pic>
      <p:cxnSp>
        <p:nvCxnSpPr>
          <p:cNvPr id="8" name="Conector reto 10">
            <a:extLst>
              <a:ext uri="{FF2B5EF4-FFF2-40B4-BE49-F238E27FC236}">
                <a16:creationId xmlns:a16="http://schemas.microsoft.com/office/drawing/2014/main" id="{29EF0DDC-B85E-DD47-B09E-67D752613F40}"/>
              </a:ext>
            </a:extLst>
          </p:cNvPr>
          <p:cNvCxnSpPr>
            <a:cxnSpLocks/>
          </p:cNvCxnSpPr>
          <p:nvPr/>
        </p:nvCxnSpPr>
        <p:spPr>
          <a:xfrm>
            <a:off x="2396068" y="289778"/>
            <a:ext cx="0" cy="534490"/>
          </a:xfrm>
          <a:prstGeom prst="line">
            <a:avLst/>
          </a:prstGeom>
          <a:ln w="8255">
            <a:solidFill>
              <a:srgbClr val="003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E5BF238E-C569-432D-8D3F-4B3B1E3468A7}"/>
              </a:ext>
            </a:extLst>
          </p:cNvPr>
          <p:cNvSpPr/>
          <p:nvPr/>
        </p:nvSpPr>
        <p:spPr>
          <a:xfrm>
            <a:off x="8590145" y="3260604"/>
            <a:ext cx="1873398" cy="15669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</a:rPr>
              <a:t>Link de acesso:</a:t>
            </a:r>
            <a:r>
              <a:rPr lang="pt-BR" sz="1100" b="1" dirty="0"/>
              <a:t> </a:t>
            </a:r>
            <a:r>
              <a:rPr lang="pt-BR" sz="1100" dirty="0">
                <a:ea typeface="+mn-lt"/>
                <a:cs typeface="+mn-lt"/>
                <a:hlinkClick r:id="rId3"/>
              </a:rPr>
              <a:t>http://aprovasantos.acto.net.br</a:t>
            </a:r>
            <a:r>
              <a:rPr lang="pt-BR" sz="1100" dirty="0">
                <a:ea typeface="+mn-lt"/>
                <a:cs typeface="+mn-lt"/>
              </a:rPr>
              <a:t> </a:t>
            </a:r>
          </a:p>
          <a:p>
            <a:pPr algn="ctr"/>
            <a:r>
              <a:rPr lang="pt-BR" sz="1100" b="1" dirty="0">
                <a:solidFill>
                  <a:schemeClr val="tx1"/>
                </a:solidFill>
              </a:rPr>
              <a:t>Acessar ao sistema com usuário e senha</a:t>
            </a:r>
          </a:p>
        </p:txBody>
      </p: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DFF94799-4FE3-4EBA-8AB7-83B2A3631376}"/>
              </a:ext>
            </a:extLst>
          </p:cNvPr>
          <p:cNvCxnSpPr>
            <a:cxnSpLocks/>
          </p:cNvCxnSpPr>
          <p:nvPr/>
        </p:nvCxnSpPr>
        <p:spPr>
          <a:xfrm flipH="1" flipV="1">
            <a:off x="7997146" y="3711535"/>
            <a:ext cx="619528" cy="332190"/>
          </a:xfrm>
          <a:prstGeom prst="bentConnector3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342757D2-D869-4D0C-AC0A-0E18D0672B56}"/>
              </a:ext>
            </a:extLst>
          </p:cNvPr>
          <p:cNvSpPr txBox="1"/>
          <p:nvPr/>
        </p:nvSpPr>
        <p:spPr>
          <a:xfrm>
            <a:off x="2654300" y="2286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E633600-BC65-4157-9731-6B9256D333F3}"/>
              </a:ext>
            </a:extLst>
          </p:cNvPr>
          <p:cNvCxnSpPr>
            <a:cxnSpLocks/>
          </p:cNvCxnSpPr>
          <p:nvPr/>
        </p:nvCxnSpPr>
        <p:spPr>
          <a:xfrm flipH="1" flipV="1">
            <a:off x="8074450" y="1193622"/>
            <a:ext cx="1414657" cy="2066015"/>
          </a:xfrm>
          <a:prstGeom prst="bentConnector3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Gráfico 10">
            <a:extLst>
              <a:ext uri="{FF2B5EF4-FFF2-40B4-BE49-F238E27FC236}">
                <a16:creationId xmlns:a16="http://schemas.microsoft.com/office/drawing/2014/main" id="{E6AE56C7-EE50-1A01-B144-5C2ADA8D7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97479" y="5810081"/>
            <a:ext cx="3505198" cy="103253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D781830A-5202-8634-2DDC-DAB6356AA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11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799ED1E8-B56F-BE52-8A66-1518FCCFC234}"/>
              </a:ext>
            </a:extLst>
          </p:cNvPr>
          <p:cNvSpPr>
            <a:spLocks noGrp="1"/>
          </p:cNvSpPr>
          <p:nvPr/>
        </p:nvSpPr>
        <p:spPr>
          <a:xfrm>
            <a:off x="1150705" y="75976"/>
            <a:ext cx="9890589" cy="80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A9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BEM VINDO AO APROVA SANTOS</a:t>
            </a:r>
          </a:p>
        </p:txBody>
      </p:sp>
      <p:cxnSp>
        <p:nvCxnSpPr>
          <p:cNvPr id="18" name="Conector Reto 2">
            <a:extLst>
              <a:ext uri="{FF2B5EF4-FFF2-40B4-BE49-F238E27FC236}">
                <a16:creationId xmlns:a16="http://schemas.microsoft.com/office/drawing/2014/main" id="{2639CFA4-E756-FDA5-A1E6-1EDF6E39A54A}"/>
              </a:ext>
            </a:extLst>
          </p:cNvPr>
          <p:cNvCxnSpPr>
            <a:cxnSpLocks/>
          </p:cNvCxnSpPr>
          <p:nvPr/>
        </p:nvCxnSpPr>
        <p:spPr>
          <a:xfrm flipH="1">
            <a:off x="215757" y="1055976"/>
            <a:ext cx="11722814" cy="0"/>
          </a:xfrm>
          <a:prstGeom prst="line">
            <a:avLst/>
          </a:prstGeom>
          <a:ln w="34925">
            <a:solidFill>
              <a:srgbClr val="7BF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67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0360AD6-2C36-FDCE-9665-4E8F0D6B0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74" y="1222393"/>
            <a:ext cx="10122420" cy="5258070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298FF13E-98F9-BB41-9CB6-1597E2B95BFF}"/>
              </a:ext>
            </a:extLst>
          </p:cNvPr>
          <p:cNvCxnSpPr>
            <a:cxnSpLocks/>
          </p:cNvCxnSpPr>
          <p:nvPr/>
        </p:nvCxnSpPr>
        <p:spPr>
          <a:xfrm flipH="1">
            <a:off x="215757" y="1055976"/>
            <a:ext cx="11722814" cy="0"/>
          </a:xfrm>
          <a:prstGeom prst="line">
            <a:avLst/>
          </a:prstGeom>
          <a:ln w="34925">
            <a:solidFill>
              <a:srgbClr val="7BF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áfico 14">
            <a:extLst>
              <a:ext uri="{FF2B5EF4-FFF2-40B4-BE49-F238E27FC236}">
                <a16:creationId xmlns:a16="http://schemas.microsoft.com/office/drawing/2014/main" id="{668855A8-0321-2747-A314-1AC1FDB21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04273" y="5835206"/>
            <a:ext cx="3505198" cy="1032539"/>
          </a:xfrm>
          <a:prstGeom prst="rect">
            <a:avLst/>
          </a:prstGeom>
        </p:spPr>
      </p:pic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E5BF238E-C569-432D-8D3F-4B3B1E3468A7}"/>
              </a:ext>
            </a:extLst>
          </p:cNvPr>
          <p:cNvSpPr/>
          <p:nvPr/>
        </p:nvSpPr>
        <p:spPr>
          <a:xfrm>
            <a:off x="8590145" y="3260604"/>
            <a:ext cx="1873398" cy="15669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Se for primeiro acesso, </a:t>
            </a:r>
            <a:r>
              <a:rPr lang="pt-BR" sz="1100" b="1" dirty="0">
                <a:solidFill>
                  <a:schemeClr val="tx1"/>
                </a:solidFill>
              </a:rPr>
              <a:t>CLICAR</a:t>
            </a:r>
            <a:r>
              <a:rPr lang="pt-BR" sz="1100" dirty="0">
                <a:solidFill>
                  <a:schemeClr val="tx1"/>
                </a:solidFill>
              </a:rPr>
              <a:t> em Cadastre-se</a:t>
            </a:r>
          </a:p>
        </p:txBody>
      </p: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DFF94799-4FE3-4EBA-8AB7-83B2A363137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23426" y="4043725"/>
            <a:ext cx="993249" cy="980338"/>
          </a:xfrm>
          <a:prstGeom prst="bentConnector3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342757D2-D869-4D0C-AC0A-0E18D0672B56}"/>
              </a:ext>
            </a:extLst>
          </p:cNvPr>
          <p:cNvSpPr txBox="1"/>
          <p:nvPr/>
        </p:nvSpPr>
        <p:spPr>
          <a:xfrm>
            <a:off x="2654300" y="2286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00AC85A-E98B-94D0-C16E-4456C8080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11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528FD81C-3EB8-C380-A7F9-80D95B6FB348}"/>
              </a:ext>
            </a:extLst>
          </p:cNvPr>
          <p:cNvSpPr>
            <a:spLocks noGrp="1"/>
          </p:cNvSpPr>
          <p:nvPr/>
        </p:nvSpPr>
        <p:spPr>
          <a:xfrm>
            <a:off x="1150705" y="75976"/>
            <a:ext cx="9890589" cy="80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A9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BEM VINDO AO APROVA SANTOS</a:t>
            </a:r>
          </a:p>
        </p:txBody>
      </p:sp>
    </p:spTree>
    <p:extLst>
      <p:ext uri="{BB962C8B-B14F-4D97-AF65-F5344CB8AC3E}">
        <p14:creationId xmlns:p14="http://schemas.microsoft.com/office/powerpoint/2010/main" val="2412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92FA2B3-2CDD-C96E-01A6-F8B2F7B85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14" y="1528912"/>
            <a:ext cx="4471705" cy="412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E5BF238E-C569-432D-8D3F-4B3B1E3468A7}"/>
              </a:ext>
            </a:extLst>
          </p:cNvPr>
          <p:cNvSpPr/>
          <p:nvPr/>
        </p:nvSpPr>
        <p:spPr>
          <a:xfrm>
            <a:off x="9110621" y="1206711"/>
            <a:ext cx="2827949" cy="28413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Digitar os dados do CADASTRO de usuário.  Clicar em CADASTRAR para gravar os dados.​</a:t>
            </a:r>
          </a:p>
          <a:p>
            <a:pPr algn="ctr"/>
            <a:endParaRPr lang="pt-BR" sz="1100" dirty="0">
              <a:solidFill>
                <a:schemeClr val="tx1"/>
              </a:solidFill>
            </a:endParaRPr>
          </a:p>
          <a:p>
            <a:pPr algn="ctr"/>
            <a:r>
              <a:rPr lang="pt-BR" sz="1100" dirty="0">
                <a:solidFill>
                  <a:schemeClr val="tx1"/>
                </a:solidFill>
              </a:rPr>
              <a:t>       ATENÇÃO para as orientações para cadastro senha constante na tela. </a:t>
            </a:r>
          </a:p>
          <a:p>
            <a:pPr algn="ctr"/>
            <a:endParaRPr lang="pt-BR" sz="1100" b="1" dirty="0">
              <a:solidFill>
                <a:schemeClr val="tx1"/>
              </a:solidFill>
            </a:endParaRPr>
          </a:p>
          <a:p>
            <a:pPr algn="ctr"/>
            <a:r>
              <a:rPr lang="pt-BR" sz="1100" b="1" dirty="0">
                <a:solidFill>
                  <a:schemeClr val="tx1"/>
                </a:solidFill>
              </a:rPr>
              <a:t>OBS: o LOGIN será seu e-mail ou CPF informado.</a:t>
            </a:r>
            <a:endParaRPr lang="pt-BR" sz="1100" dirty="0">
              <a:solidFill>
                <a:schemeClr val="tx1"/>
              </a:solidFill>
            </a:endParaRPr>
          </a:p>
        </p:txBody>
      </p: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DFF94799-4FE3-4EBA-8AB7-83B2A3631376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88477" y="2503898"/>
            <a:ext cx="2422145" cy="1378889"/>
          </a:xfrm>
          <a:prstGeom prst="bentConnector3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7ADA3E30-9D59-3B4E-1DB4-437009863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94" y="5841431"/>
            <a:ext cx="16002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108A3067-A730-13BF-FFE6-9D9AEAD22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11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AA66BBED-BB6A-E252-3746-2D994AE35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86802" y="5789720"/>
            <a:ext cx="3505198" cy="1032539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314D4E26-CAEA-67D0-2346-46AF6DBE8CCE}"/>
              </a:ext>
            </a:extLst>
          </p:cNvPr>
          <p:cNvSpPr>
            <a:spLocks noGrp="1"/>
          </p:cNvSpPr>
          <p:nvPr/>
        </p:nvSpPr>
        <p:spPr>
          <a:xfrm>
            <a:off x="1150705" y="75976"/>
            <a:ext cx="9890589" cy="80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A9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BEM VINDO AO APROVA SANTOS</a:t>
            </a:r>
          </a:p>
        </p:txBody>
      </p:sp>
      <p:cxnSp>
        <p:nvCxnSpPr>
          <p:cNvPr id="18" name="Conector Reto 2">
            <a:extLst>
              <a:ext uri="{FF2B5EF4-FFF2-40B4-BE49-F238E27FC236}">
                <a16:creationId xmlns:a16="http://schemas.microsoft.com/office/drawing/2014/main" id="{F4E97034-F90C-8733-95EE-556D72026EB6}"/>
              </a:ext>
            </a:extLst>
          </p:cNvPr>
          <p:cNvCxnSpPr>
            <a:cxnSpLocks/>
          </p:cNvCxnSpPr>
          <p:nvPr/>
        </p:nvCxnSpPr>
        <p:spPr>
          <a:xfrm flipH="1">
            <a:off x="215757" y="1055976"/>
            <a:ext cx="11722814" cy="0"/>
          </a:xfrm>
          <a:prstGeom prst="line">
            <a:avLst/>
          </a:prstGeom>
          <a:ln w="34925">
            <a:solidFill>
              <a:srgbClr val="7BF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43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EA89CA8-8AB7-5428-3B9A-E9709AD22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35" y="1951780"/>
            <a:ext cx="42481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to 10">
            <a:extLst>
              <a:ext uri="{FF2B5EF4-FFF2-40B4-BE49-F238E27FC236}">
                <a16:creationId xmlns:a16="http://schemas.microsoft.com/office/drawing/2014/main" id="{29EF0DDC-B85E-DD47-B09E-67D752613F40}"/>
              </a:ext>
            </a:extLst>
          </p:cNvPr>
          <p:cNvCxnSpPr>
            <a:cxnSpLocks/>
          </p:cNvCxnSpPr>
          <p:nvPr/>
        </p:nvCxnSpPr>
        <p:spPr>
          <a:xfrm>
            <a:off x="2396068" y="289778"/>
            <a:ext cx="0" cy="534490"/>
          </a:xfrm>
          <a:prstGeom prst="line">
            <a:avLst/>
          </a:prstGeom>
          <a:ln w="8255">
            <a:solidFill>
              <a:srgbClr val="003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068550D9-B527-42F0-B712-AAD0D0BCC702}"/>
              </a:ext>
            </a:extLst>
          </p:cNvPr>
          <p:cNvSpPr/>
          <p:nvPr/>
        </p:nvSpPr>
        <p:spPr>
          <a:xfrm>
            <a:off x="8471568" y="3297165"/>
            <a:ext cx="1817701" cy="10325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ysClr val="windowText" lastClr="000000"/>
                </a:solidFill>
              </a:rPr>
              <a:t>Acessar com as credenciais inseridas no cadastro</a:t>
            </a:r>
          </a:p>
        </p:txBody>
      </p: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C1BE9399-167D-4838-8075-B453A199E040}"/>
              </a:ext>
            </a:extLst>
          </p:cNvPr>
          <p:cNvCxnSpPr>
            <a:cxnSpLocks/>
            <a:stCxn id="13" idx="1"/>
            <a:endCxn id="4098" idx="3"/>
          </p:cNvCxnSpPr>
          <p:nvPr/>
        </p:nvCxnSpPr>
        <p:spPr>
          <a:xfrm rot="10800000">
            <a:off x="8128686" y="3623419"/>
            <a:ext cx="342883" cy="190017"/>
          </a:xfrm>
          <a:prstGeom prst="bentConnector3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032CAF38-7A3B-4184-9268-FB8C62A4050D}"/>
              </a:ext>
            </a:extLst>
          </p:cNvPr>
          <p:cNvSpPr/>
          <p:nvPr/>
        </p:nvSpPr>
        <p:spPr>
          <a:xfrm>
            <a:off x="636998" y="3484904"/>
            <a:ext cx="2772183" cy="18783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Se esquecer a senha clicar em Esqueceu a senha?, vai abrir uma tela para colocar e-mail, inserir o e-mail que foi informado para efetuar cadastro, você irá receber um e-mail com nova senha.</a:t>
            </a:r>
          </a:p>
        </p:txBody>
      </p:sp>
      <p:cxnSp>
        <p:nvCxnSpPr>
          <p:cNvPr id="17" name="Conector: Angulado 16">
            <a:extLst>
              <a:ext uri="{FF2B5EF4-FFF2-40B4-BE49-F238E27FC236}">
                <a16:creationId xmlns:a16="http://schemas.microsoft.com/office/drawing/2014/main" id="{701046D7-D9D6-4326-B6B5-49FD06800C50}"/>
              </a:ext>
            </a:extLst>
          </p:cNvPr>
          <p:cNvCxnSpPr>
            <a:cxnSpLocks/>
          </p:cNvCxnSpPr>
          <p:nvPr/>
        </p:nvCxnSpPr>
        <p:spPr>
          <a:xfrm flipV="1">
            <a:off x="3413654" y="4284324"/>
            <a:ext cx="562445" cy="145268"/>
          </a:xfrm>
          <a:prstGeom prst="bentConnector3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4">
            <a:extLst>
              <a:ext uri="{FF2B5EF4-FFF2-40B4-BE49-F238E27FC236}">
                <a16:creationId xmlns:a16="http://schemas.microsoft.com/office/drawing/2014/main" id="{BB287762-CA46-4DDE-0917-F51222590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11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A5381C1E-1A8D-0986-1B0F-AF33F2016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86802" y="5789720"/>
            <a:ext cx="3505198" cy="1032539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BF6D9839-758A-EA53-CDE5-0C58470D253E}"/>
              </a:ext>
            </a:extLst>
          </p:cNvPr>
          <p:cNvSpPr>
            <a:spLocks noGrp="1"/>
          </p:cNvSpPr>
          <p:nvPr/>
        </p:nvSpPr>
        <p:spPr>
          <a:xfrm>
            <a:off x="1150705" y="75976"/>
            <a:ext cx="9890589" cy="80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A9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BEM VINDO AO APROVA SANTOS</a:t>
            </a:r>
          </a:p>
        </p:txBody>
      </p:sp>
      <p:cxnSp>
        <p:nvCxnSpPr>
          <p:cNvPr id="20" name="Conector Reto 2">
            <a:extLst>
              <a:ext uri="{FF2B5EF4-FFF2-40B4-BE49-F238E27FC236}">
                <a16:creationId xmlns:a16="http://schemas.microsoft.com/office/drawing/2014/main" id="{4A05057A-69A3-B3C1-B8F3-4FDE29FBEBFC}"/>
              </a:ext>
            </a:extLst>
          </p:cNvPr>
          <p:cNvCxnSpPr>
            <a:cxnSpLocks/>
          </p:cNvCxnSpPr>
          <p:nvPr/>
        </p:nvCxnSpPr>
        <p:spPr>
          <a:xfrm flipH="1">
            <a:off x="215757" y="1055976"/>
            <a:ext cx="11722814" cy="0"/>
          </a:xfrm>
          <a:prstGeom prst="line">
            <a:avLst/>
          </a:prstGeom>
          <a:ln w="34925">
            <a:solidFill>
              <a:srgbClr val="7BF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84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>
            <a:extLst>
              <a:ext uri="{FF2B5EF4-FFF2-40B4-BE49-F238E27FC236}">
                <a16:creationId xmlns:a16="http://schemas.microsoft.com/office/drawing/2014/main" id="{BD808972-46D6-0077-4552-FB512FF8E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58" y="4257602"/>
            <a:ext cx="5089044" cy="256465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4DD7EFE-707A-0878-B07A-F22E298FA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57" y="1188210"/>
            <a:ext cx="6638508" cy="2904347"/>
          </a:xfrm>
          <a:prstGeom prst="rect">
            <a:avLst/>
          </a:prstGeom>
        </p:spPr>
      </p:pic>
      <p:cxnSp>
        <p:nvCxnSpPr>
          <p:cNvPr id="8" name="Conector reto 10">
            <a:extLst>
              <a:ext uri="{FF2B5EF4-FFF2-40B4-BE49-F238E27FC236}">
                <a16:creationId xmlns:a16="http://schemas.microsoft.com/office/drawing/2014/main" id="{29EF0DDC-B85E-DD47-B09E-67D752613F40}"/>
              </a:ext>
            </a:extLst>
          </p:cNvPr>
          <p:cNvCxnSpPr>
            <a:cxnSpLocks/>
          </p:cNvCxnSpPr>
          <p:nvPr/>
        </p:nvCxnSpPr>
        <p:spPr>
          <a:xfrm>
            <a:off x="2396068" y="289778"/>
            <a:ext cx="0" cy="534490"/>
          </a:xfrm>
          <a:prstGeom prst="line">
            <a:avLst/>
          </a:prstGeom>
          <a:ln w="8255">
            <a:solidFill>
              <a:srgbClr val="003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068550D9-B527-42F0-B712-AAD0D0BCC702}"/>
              </a:ext>
            </a:extLst>
          </p:cNvPr>
          <p:cNvSpPr/>
          <p:nvPr/>
        </p:nvSpPr>
        <p:spPr>
          <a:xfrm>
            <a:off x="7734354" y="1265419"/>
            <a:ext cx="2238114" cy="14327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100" dirty="0">
                <a:solidFill>
                  <a:srgbClr val="000000"/>
                </a:solidFill>
                <a:ea typeface="+mn-lt"/>
                <a:cs typeface="+mn-lt"/>
              </a:rPr>
              <a:t>As informações de perfil do usuário logado aparecem ao clicar na foto do usuário no sistema.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501E2AC7-50D6-4131-93D1-FC5D002BEF5C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6854265" y="1793296"/>
            <a:ext cx="880089" cy="1884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5A162D60-BDA1-48CD-841A-3D20E70BEC84}"/>
              </a:ext>
            </a:extLst>
          </p:cNvPr>
          <p:cNvSpPr/>
          <p:nvPr/>
        </p:nvSpPr>
        <p:spPr>
          <a:xfrm>
            <a:off x="6887199" y="2907588"/>
            <a:ext cx="4023956" cy="34007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100" dirty="0">
                <a:solidFill>
                  <a:srgbClr val="000000"/>
                </a:solidFill>
                <a:ea typeface="+mn-lt"/>
                <a:cs typeface="+mn-lt"/>
              </a:rPr>
              <a:t>O usuário poderá alterar sua senha a qualquer momento, basta clicar na opção “alterar senha” apresentada na opção de perfil, após, será direcionado para tela de alterar senha, sendo necessário informar senha antiga e uma nova senha. Confirmando a nova senha, o usuário deverá clicar em salvar ao final da tela e o processo de alteração estará finalizado. Existe ainda a opção de “Reiniciar senha”, usualmente utilizado para caso o usuário tenha esquecido a senha antiga utilizada, caso selecionada esta opção, o sistema envia uma nova senha para o e-mail do usuário, sendo feita a alteração obrigatória de senha para novo acesso.</a:t>
            </a:r>
            <a:endParaRPr lang="pt-BR" sz="1100" dirty="0">
              <a:solidFill>
                <a:srgbClr val="000000"/>
              </a:solidFill>
            </a:endParaRP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57B51480-25F2-4469-A298-7F407EF7E023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5198724" y="4607961"/>
            <a:ext cx="1688475" cy="11940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0052C13D-D7A8-AA6C-D160-D66FCDFC2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11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5C48460A-5762-D61C-B18C-1376062E2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86802" y="5789720"/>
            <a:ext cx="3505198" cy="103253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FBF9B2A-E3A9-105E-559E-D9B31DEA2442}"/>
              </a:ext>
            </a:extLst>
          </p:cNvPr>
          <p:cNvSpPr>
            <a:spLocks noGrp="1"/>
          </p:cNvSpPr>
          <p:nvPr/>
        </p:nvSpPr>
        <p:spPr>
          <a:xfrm>
            <a:off x="1150705" y="75976"/>
            <a:ext cx="9890589" cy="80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A9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BEM VINDO AO APROVA SANTOS</a:t>
            </a:r>
          </a:p>
        </p:txBody>
      </p:sp>
      <p:cxnSp>
        <p:nvCxnSpPr>
          <p:cNvPr id="9" name="Conector Reto 2">
            <a:extLst>
              <a:ext uri="{FF2B5EF4-FFF2-40B4-BE49-F238E27FC236}">
                <a16:creationId xmlns:a16="http://schemas.microsoft.com/office/drawing/2014/main" id="{88A351EA-8378-7F5E-1547-49477E55F3CC}"/>
              </a:ext>
            </a:extLst>
          </p:cNvPr>
          <p:cNvCxnSpPr>
            <a:cxnSpLocks/>
          </p:cNvCxnSpPr>
          <p:nvPr/>
        </p:nvCxnSpPr>
        <p:spPr>
          <a:xfrm flipH="1">
            <a:off x="215757" y="1055976"/>
            <a:ext cx="11722814" cy="0"/>
          </a:xfrm>
          <a:prstGeom prst="line">
            <a:avLst/>
          </a:prstGeom>
          <a:ln w="34925">
            <a:solidFill>
              <a:srgbClr val="7BF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433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10">
            <a:extLst>
              <a:ext uri="{FF2B5EF4-FFF2-40B4-BE49-F238E27FC236}">
                <a16:creationId xmlns:a16="http://schemas.microsoft.com/office/drawing/2014/main" id="{29EF0DDC-B85E-DD47-B09E-67D752613F40}"/>
              </a:ext>
            </a:extLst>
          </p:cNvPr>
          <p:cNvCxnSpPr>
            <a:cxnSpLocks/>
          </p:cNvCxnSpPr>
          <p:nvPr/>
        </p:nvCxnSpPr>
        <p:spPr>
          <a:xfrm>
            <a:off x="2396068" y="289778"/>
            <a:ext cx="0" cy="534490"/>
          </a:xfrm>
          <a:prstGeom prst="line">
            <a:avLst/>
          </a:prstGeom>
          <a:ln w="8255">
            <a:solidFill>
              <a:srgbClr val="003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5A162D60-BDA1-48CD-841A-3D20E70BEC84}"/>
              </a:ext>
            </a:extLst>
          </p:cNvPr>
          <p:cNvSpPr/>
          <p:nvPr/>
        </p:nvSpPr>
        <p:spPr>
          <a:xfrm>
            <a:off x="8399802" y="2503302"/>
            <a:ext cx="3538769" cy="19006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100" dirty="0">
                <a:solidFill>
                  <a:srgbClr val="000000"/>
                </a:solidFill>
                <a:ea typeface="+mn-lt"/>
                <a:cs typeface="+mn-lt"/>
              </a:rPr>
              <a:t>E por fim, quando o usuário deseja se SAIR do sistema, basta clicar na opção sair, desta forma será direcionado para tela de login inicial, no qual tendo interesse de acessar novamente o sistema, deverá efetuar um novo acesso pelos meios de login apresentados neste manual.</a:t>
            </a:r>
            <a:endParaRPr lang="pt-BR" sz="1100" dirty="0">
              <a:solidFill>
                <a:srgbClr val="00000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43D0995-E4E4-8035-2151-9162C6C6F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1192"/>
            <a:ext cx="894455" cy="9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5348AE92-8009-C787-9BF8-798F5395F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86802" y="5789720"/>
            <a:ext cx="3505198" cy="103253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D644F3A-DBFC-4D97-0C60-1F6438717246}"/>
              </a:ext>
            </a:extLst>
          </p:cNvPr>
          <p:cNvSpPr>
            <a:spLocks noGrp="1"/>
          </p:cNvSpPr>
          <p:nvPr/>
        </p:nvSpPr>
        <p:spPr>
          <a:xfrm>
            <a:off x="1150705" y="75976"/>
            <a:ext cx="9890589" cy="80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A9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BEM VINDO AO APROVA SANTOS</a:t>
            </a:r>
          </a:p>
        </p:txBody>
      </p:sp>
      <p:cxnSp>
        <p:nvCxnSpPr>
          <p:cNvPr id="11" name="Conector Reto 2">
            <a:extLst>
              <a:ext uri="{FF2B5EF4-FFF2-40B4-BE49-F238E27FC236}">
                <a16:creationId xmlns:a16="http://schemas.microsoft.com/office/drawing/2014/main" id="{0E3A3FD8-9E56-EFE4-EAA7-51EB48DE036A}"/>
              </a:ext>
            </a:extLst>
          </p:cNvPr>
          <p:cNvCxnSpPr>
            <a:cxnSpLocks/>
          </p:cNvCxnSpPr>
          <p:nvPr/>
        </p:nvCxnSpPr>
        <p:spPr>
          <a:xfrm flipH="1">
            <a:off x="215757" y="1055976"/>
            <a:ext cx="11722814" cy="0"/>
          </a:xfrm>
          <a:prstGeom prst="line">
            <a:avLst/>
          </a:prstGeom>
          <a:ln w="34925">
            <a:solidFill>
              <a:srgbClr val="7BF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id="{83A2C860-FE59-F815-001C-E62D992CE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429" y="1816635"/>
            <a:ext cx="7556886" cy="4219799"/>
          </a:xfrm>
          <a:prstGeom prst="rect">
            <a:avLst/>
          </a:prstGeom>
        </p:spPr>
      </p:pic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B7D89725-6B8B-A896-8791-76691112DA1C}"/>
              </a:ext>
            </a:extLst>
          </p:cNvPr>
          <p:cNvCxnSpPr>
            <a:cxnSpLocks/>
          </p:cNvCxnSpPr>
          <p:nvPr/>
        </p:nvCxnSpPr>
        <p:spPr>
          <a:xfrm flipH="1">
            <a:off x="6945330" y="3429000"/>
            <a:ext cx="1454472" cy="20882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0386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a xmlns="6b093432-55fb-42e4-b549-42205fed0a1f" xsi:nil="true"/>
    <SharedWithUsers xmlns="09d1d67b-55e8-46f4-b482-3b15264e4c8f">
      <UserInfo>
        <DisplayName>Daniele Rodrigues Silva de Lima</DisplayName>
        <AccountId>148</AccountId>
        <AccountType/>
      </UserInfo>
      <UserInfo>
        <DisplayName>Magda Valquíria Silva de Souza</DisplayName>
        <AccountId>119</AccountId>
        <AccountType/>
      </UserInfo>
    </SharedWithUsers>
    <lcf76f155ced4ddcb4097134ff3c332f xmlns="6b093432-55fb-42e4-b549-42205fed0a1f">
      <Terms xmlns="http://schemas.microsoft.com/office/infopath/2007/PartnerControls"/>
    </lcf76f155ced4ddcb4097134ff3c332f>
    <TaxCatchAll xmlns="09d1d67b-55e8-46f4-b482-3b15264e4c8f" xsi:nil="true"/>
    <Assuntos xmlns="6b093432-55fb-42e4-b549-42205fed0a1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39803648F672646969361105CD08874" ma:contentTypeVersion="18" ma:contentTypeDescription="Crie um novo documento." ma:contentTypeScope="" ma:versionID="c5acb5840cd581684e2409b570d1b066">
  <xsd:schema xmlns:xsd="http://www.w3.org/2001/XMLSchema" xmlns:xs="http://www.w3.org/2001/XMLSchema" xmlns:p="http://schemas.microsoft.com/office/2006/metadata/properties" xmlns:ns2="6b093432-55fb-42e4-b549-42205fed0a1f" xmlns:ns3="09d1d67b-55e8-46f4-b482-3b15264e4c8f" targetNamespace="http://schemas.microsoft.com/office/2006/metadata/properties" ma:root="true" ma:fieldsID="b054df50180fa8b646159b381927b2f2" ns2:_="" ns3:_="">
    <xsd:import namespace="6b093432-55fb-42e4-b549-42205fed0a1f"/>
    <xsd:import namespace="09d1d67b-55e8-46f4-b482-3b15264e4c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Assunto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93432-55fb-42e4-b549-42205fed0a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a" ma:index="10" nillable="true" ma:displayName="Data" ma:format="DateTime" ma:internalName="Data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ec0e7bac-366c-4d03-a89f-a545af4ccf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ssuntos" ma:index="24" nillable="true" ma:displayName="Assuntos" ma:internalName="Assuntos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d1d67b-55e8-46f4-b482-3b15264e4c8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f07a1e8-03bc-4f30-a8cf-c8e889079228}" ma:internalName="TaxCatchAll" ma:showField="CatchAllData" ma:web="09d1d67b-55e8-46f4-b482-3b15264e4c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66BAA3-C11E-4C72-B7D7-3D5197489C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D22B98-37E2-45E8-A770-6C4F28E44FF7}">
  <ds:schemaRefs>
    <ds:schemaRef ds:uri="09d1d67b-55e8-46f4-b482-3b15264e4c8f"/>
    <ds:schemaRef ds:uri="6b093432-55fb-42e4-b549-42205fed0a1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BF8E905-71C8-4397-A727-73E5DDFC3FB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</TotalTime>
  <Words>1318</Words>
  <Application>Microsoft Office PowerPoint</Application>
  <PresentationFormat>Widescreen</PresentationFormat>
  <Paragraphs>108</Paragraphs>
  <Slides>30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Jhonny Moraes Silva</dc:creator>
  <cp:lastModifiedBy>Paulo Roberto de Carvalho</cp:lastModifiedBy>
  <cp:revision>595</cp:revision>
  <cp:lastPrinted>2018-07-20T14:51:07Z</cp:lastPrinted>
  <dcterms:created xsi:type="dcterms:W3CDTF">2018-07-19T20:51:15Z</dcterms:created>
  <dcterms:modified xsi:type="dcterms:W3CDTF">2023-08-24T20:06:13Z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0x010100A39803648F672646969361105CD08874</vt:lpwstr>
  </property>
</Properties>
</file>